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1" r:id="rId3"/>
    <p:sldId id="288" r:id="rId4"/>
    <p:sldId id="295" r:id="rId5"/>
    <p:sldId id="296" r:id="rId6"/>
    <p:sldId id="297" r:id="rId7"/>
    <p:sldId id="298" r:id="rId8"/>
    <p:sldId id="302" r:id="rId9"/>
    <p:sldId id="300" r:id="rId10"/>
    <p:sldId id="301" r:id="rId11"/>
    <p:sldId id="303" r:id="rId12"/>
    <p:sldId id="306" r:id="rId13"/>
    <p:sldId id="304" r:id="rId14"/>
    <p:sldId id="305" r:id="rId15"/>
    <p:sldId id="299"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56B"/>
    <a:srgbClr val="37E955"/>
    <a:srgbClr val="4DD36D"/>
    <a:srgbClr val="3BFF21"/>
    <a:srgbClr val="E0F1DB"/>
    <a:srgbClr val="C9E7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5" d="100"/>
          <a:sy n="105" d="100"/>
        </p:scale>
        <p:origin x="83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89255-9169-4010-B05C-395BDBD2CD90}" type="datetimeFigureOut">
              <a:rPr lang="es-ES" smtClean="0"/>
              <a:t>07/04/2024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3FD51-30DC-4A10-A39B-855115239EC3}" type="slidenum">
              <a:rPr lang="es-ES" smtClean="0"/>
              <a:t>‹Nº›</a:t>
            </a:fld>
            <a:endParaRPr lang="es-ES"/>
          </a:p>
        </p:txBody>
      </p:sp>
    </p:spTree>
    <p:extLst>
      <p:ext uri="{BB962C8B-B14F-4D97-AF65-F5344CB8AC3E}">
        <p14:creationId xmlns:p14="http://schemas.microsoft.com/office/powerpoint/2010/main" val="124118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13FD51-30DC-4A10-A39B-855115239EC3}" type="slidenum">
              <a:rPr lang="es-ES" smtClean="0"/>
              <a:t>1</a:t>
            </a:fld>
            <a:endParaRPr lang="es-ES"/>
          </a:p>
        </p:txBody>
      </p:sp>
    </p:spTree>
    <p:extLst>
      <p:ext uri="{BB962C8B-B14F-4D97-AF65-F5344CB8AC3E}">
        <p14:creationId xmlns:p14="http://schemas.microsoft.com/office/powerpoint/2010/main" val="287272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213FD51-30DC-4A10-A39B-855115239EC3}" type="slidenum">
              <a:rPr lang="es-ES" smtClean="0"/>
              <a:t>15</a:t>
            </a:fld>
            <a:endParaRPr lang="es-ES"/>
          </a:p>
        </p:txBody>
      </p:sp>
    </p:spTree>
    <p:extLst>
      <p:ext uri="{BB962C8B-B14F-4D97-AF65-F5344CB8AC3E}">
        <p14:creationId xmlns:p14="http://schemas.microsoft.com/office/powerpoint/2010/main" val="41286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Google Shape;11;p2">
            <a:extLst>
              <a:ext uri="{FF2B5EF4-FFF2-40B4-BE49-F238E27FC236}">
                <a16:creationId xmlns:a16="http://schemas.microsoft.com/office/drawing/2014/main" id="{CFB0660A-C394-7DF6-503D-7FCB6E928E2B}"/>
              </a:ext>
            </a:extLst>
          </p:cNvPr>
          <p:cNvSpPr/>
          <p:nvPr userDrawn="1"/>
        </p:nvSpPr>
        <p:spPr>
          <a:xfrm>
            <a:off x="5710688" y="1"/>
            <a:ext cx="6478702" cy="6858000"/>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ítulo 1">
            <a:extLst>
              <a:ext uri="{FF2B5EF4-FFF2-40B4-BE49-F238E27FC236}">
                <a16:creationId xmlns:a16="http://schemas.microsoft.com/office/drawing/2014/main" id="{2416A594-AD5B-E59E-89DA-355AB5247BDB}"/>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FB7B3157-8881-66A5-7BBD-03CF84A056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BB4B6D-7A8D-6EDB-0EBC-A151DA9F3B30}"/>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397BD174-0467-DDB3-9FE3-B0F33858976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3986569-472F-EC2B-E6E2-55697ED52AD6}"/>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26717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EC8C9-5C1B-9629-1075-1A6B0CE4DD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7B9F72A-DE37-74BB-925D-1BD299F0331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D88E063-A3FE-3BD5-B020-EC5F36C47853}"/>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3E13D20B-277F-BC67-3DC7-3526B0E3BB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490B95F-44EA-7BD5-6E11-453C3B42E803}"/>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55936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F0A209-1116-321B-5A96-71C6F06AC70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61EAB61-AD81-FF42-DAF6-92992D5CB83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3A1DDE-72E2-71D9-7F3D-1DC3ADD32AE3}"/>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117DEA42-A549-C662-2295-85A3AF97217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F758648-E497-1D1E-5855-C603598031F3}"/>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54925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A347F1-E961-333C-E7DA-8E299DAD78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11DDBF-B444-5206-3731-CF6F26FE46EA}"/>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1E3F2DE5-3F32-3F4E-9450-434B8BF21A2A}"/>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18684CAC-76A2-CDF7-1812-A0C7BBF398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297F4B-5044-EC62-FC28-BE173F0035BF}"/>
              </a:ext>
            </a:extLst>
          </p:cNvPr>
          <p:cNvSpPr>
            <a:spLocks noGrp="1"/>
          </p:cNvSpPr>
          <p:nvPr>
            <p:ph type="sldNum" sz="quarter" idx="12"/>
          </p:nvPr>
        </p:nvSpPr>
        <p:spPr/>
        <p:txBody>
          <a:bodyPr/>
          <a:lstStyle/>
          <a:p>
            <a:fld id="{2C6305D2-0316-4174-85D2-E4EA6068D218}" type="slidenum">
              <a:rPr lang="es-ES" smtClean="0"/>
              <a:t>‹Nº›</a:t>
            </a:fld>
            <a:endParaRPr lang="es-ES"/>
          </a:p>
        </p:txBody>
      </p:sp>
      <p:sp>
        <p:nvSpPr>
          <p:cNvPr id="10" name="Google Shape;36;p6">
            <a:extLst>
              <a:ext uri="{FF2B5EF4-FFF2-40B4-BE49-F238E27FC236}">
                <a16:creationId xmlns:a16="http://schemas.microsoft.com/office/drawing/2014/main" id="{01F015E4-0051-1AD2-F6ED-C9598CDDB037}"/>
              </a:ext>
            </a:extLst>
          </p:cNvPr>
          <p:cNvSpPr/>
          <p:nvPr userDrawn="1"/>
        </p:nvSpPr>
        <p:spPr>
          <a:xfrm flipH="1">
            <a:off x="0" y="5754223"/>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p6">
            <a:extLst>
              <a:ext uri="{FF2B5EF4-FFF2-40B4-BE49-F238E27FC236}">
                <a16:creationId xmlns:a16="http://schemas.microsoft.com/office/drawing/2014/main" id="{04A91E72-967B-3787-0B76-A57DC40EB479}"/>
              </a:ext>
            </a:extLst>
          </p:cNvPr>
          <p:cNvSpPr/>
          <p:nvPr userDrawn="1"/>
        </p:nvSpPr>
        <p:spPr>
          <a:xfrm rot="10800000" flipH="1">
            <a:off x="9373144" y="0"/>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31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DCAA9-80D2-60FF-3770-B6F7C571572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B213A42-A1DD-C520-D733-3D03AE283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39B510F-CDCC-906C-67FB-72187A15583B}"/>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5929F3B8-373E-7177-C2CC-A9F0E8E61E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0C39F3-4CF3-5555-EACA-2582424B7FA7}"/>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86045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F2A4B-F6FF-430C-3386-57C3E6D14A3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7531A1D-1DAE-3887-D47D-7C6214CC31D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1909110-7CD8-FCBE-B102-5AE13DF560E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3EADD7-EF30-EC45-76FE-926C883A8766}"/>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6" name="Marcador de pie de página 5">
            <a:extLst>
              <a:ext uri="{FF2B5EF4-FFF2-40B4-BE49-F238E27FC236}">
                <a16:creationId xmlns:a16="http://schemas.microsoft.com/office/drawing/2014/main" id="{19DD45F8-BCE9-4AC0-6947-A0990D0D81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4C1276B-E64D-0875-78B9-8963609D6F02}"/>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72212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E97F7-F601-0095-5006-F8233517EF1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44D3B23-33A5-2CDF-98E3-92E36E894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5520B56-21A8-6070-D852-37B1ECAD17A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824D3E6-102A-8711-FB27-2C8B9C62C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DE644B4-D36D-0414-2DBF-CB06E931431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624B129-43CD-7E5A-8FFD-EE3CC2722E70}"/>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8" name="Marcador de pie de página 7">
            <a:extLst>
              <a:ext uri="{FF2B5EF4-FFF2-40B4-BE49-F238E27FC236}">
                <a16:creationId xmlns:a16="http://schemas.microsoft.com/office/drawing/2014/main" id="{6C807236-82FD-7A33-DE70-1BDB395005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2B91304-A69F-023F-C311-CD83905F227F}"/>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73058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66112-849C-D35D-00CE-65224F17C54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2B46987-2AAA-8D8A-D225-8CB4D3BBDCCD}"/>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4" name="Marcador de pie de página 3">
            <a:extLst>
              <a:ext uri="{FF2B5EF4-FFF2-40B4-BE49-F238E27FC236}">
                <a16:creationId xmlns:a16="http://schemas.microsoft.com/office/drawing/2014/main" id="{811F5FDB-8AAE-F33E-156E-BFFA9105B4D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3AAAAE5-F0A8-6BD6-E64C-0411F0444F94}"/>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58788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0ACB63C-8841-DF16-3B23-1126D09FEA6D}"/>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3" name="Marcador de pie de página 2">
            <a:extLst>
              <a:ext uri="{FF2B5EF4-FFF2-40B4-BE49-F238E27FC236}">
                <a16:creationId xmlns:a16="http://schemas.microsoft.com/office/drawing/2014/main" id="{02B8D452-C5D0-C867-BF51-0121E2F5BA6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A7C769A-0D48-6216-4193-AC201457AF18}"/>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366174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769F8-2C26-358B-0B5A-095CAA896F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8A8B04E-356B-2434-8AEE-D1D5F60F3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A2B3C61-9DD3-9A52-7202-202A91225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D8F603F-2365-52B1-385C-370D00FD7789}"/>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6" name="Marcador de pie de página 5">
            <a:extLst>
              <a:ext uri="{FF2B5EF4-FFF2-40B4-BE49-F238E27FC236}">
                <a16:creationId xmlns:a16="http://schemas.microsoft.com/office/drawing/2014/main" id="{9A1BFB8C-1059-88D8-19EA-E601C76EB1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6BF48B6-1DE7-007A-6101-993D2FE00109}"/>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160284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934FE-213D-2BD4-B6AD-8F28B91A2B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ECACFAE-1609-1A75-D7EB-ED077D504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B4F485C-F8B2-3383-747B-803786E30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4DC39C0-43F7-4E38-F4BD-C98C5DCCEF52}"/>
              </a:ext>
            </a:extLst>
          </p:cNvPr>
          <p:cNvSpPr>
            <a:spLocks noGrp="1"/>
          </p:cNvSpPr>
          <p:nvPr>
            <p:ph type="dt" sz="half" idx="10"/>
          </p:nvPr>
        </p:nvSpPr>
        <p:spPr/>
        <p:txBody>
          <a:bodyPr/>
          <a:lstStyle/>
          <a:p>
            <a:fld id="{559BFC94-569B-4DEE-97E6-B16EFA788366}" type="datetimeFigureOut">
              <a:rPr lang="es-ES" smtClean="0"/>
              <a:t>07/04/2024</a:t>
            </a:fld>
            <a:endParaRPr lang="es-ES"/>
          </a:p>
        </p:txBody>
      </p:sp>
      <p:sp>
        <p:nvSpPr>
          <p:cNvPr id="6" name="Marcador de pie de página 5">
            <a:extLst>
              <a:ext uri="{FF2B5EF4-FFF2-40B4-BE49-F238E27FC236}">
                <a16:creationId xmlns:a16="http://schemas.microsoft.com/office/drawing/2014/main" id="{421FAAE8-791F-661B-D855-E5A7927096A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F65007-5F35-1C64-6F92-A431282C223C}"/>
              </a:ext>
            </a:extLst>
          </p:cNvPr>
          <p:cNvSpPr>
            <a:spLocks noGrp="1"/>
          </p:cNvSpPr>
          <p:nvPr>
            <p:ph type="sldNum" sz="quarter" idx="12"/>
          </p:nvPr>
        </p:nvSpPr>
        <p:spPr/>
        <p:txBody>
          <a:bodyPr/>
          <a:lstStyle/>
          <a:p>
            <a:fld id="{2C6305D2-0316-4174-85D2-E4EA6068D218}" type="slidenum">
              <a:rPr lang="es-ES" smtClean="0"/>
              <a:t>‹Nº›</a:t>
            </a:fld>
            <a:endParaRPr lang="es-ES"/>
          </a:p>
        </p:txBody>
      </p:sp>
    </p:spTree>
    <p:extLst>
      <p:ext uri="{BB962C8B-B14F-4D97-AF65-F5344CB8AC3E}">
        <p14:creationId xmlns:p14="http://schemas.microsoft.com/office/powerpoint/2010/main" val="275230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09F29F2-F07D-0D1A-1AB8-A829FEA63D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90701F1-8160-5EFE-3D1E-A1E304527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653EC9A-910E-E81A-D835-ACFA836CAE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BFC94-569B-4DEE-97E6-B16EFA788366}" type="datetimeFigureOut">
              <a:rPr lang="es-ES" smtClean="0"/>
              <a:t>07/04/2024</a:t>
            </a:fld>
            <a:endParaRPr lang="es-ES"/>
          </a:p>
        </p:txBody>
      </p:sp>
      <p:sp>
        <p:nvSpPr>
          <p:cNvPr id="5" name="Marcador de pie de página 4">
            <a:extLst>
              <a:ext uri="{FF2B5EF4-FFF2-40B4-BE49-F238E27FC236}">
                <a16:creationId xmlns:a16="http://schemas.microsoft.com/office/drawing/2014/main" id="{6CD3BE06-DE11-6144-A427-D15C43439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49FEA07-0753-6797-D6F3-EB310C1D1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305D2-0316-4174-85D2-E4EA6068D218}" type="slidenum">
              <a:rPr lang="es-ES" smtClean="0"/>
              <a:t>‹Nº›</a:t>
            </a:fld>
            <a:endParaRPr lang="es-ES"/>
          </a:p>
        </p:txBody>
      </p:sp>
    </p:spTree>
    <p:extLst>
      <p:ext uri="{BB962C8B-B14F-4D97-AF65-F5344CB8AC3E}">
        <p14:creationId xmlns:p14="http://schemas.microsoft.com/office/powerpoint/2010/main" val="2652548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BA54F4-CC65-3255-26BE-A628754DEF1E}"/>
              </a:ext>
            </a:extLst>
          </p:cNvPr>
          <p:cNvSpPr txBox="1"/>
          <p:nvPr/>
        </p:nvSpPr>
        <p:spPr>
          <a:xfrm>
            <a:off x="6191250" y="5934670"/>
            <a:ext cx="6000750" cy="923330"/>
          </a:xfrm>
          <a:prstGeom prst="rect">
            <a:avLst/>
          </a:prstGeom>
          <a:noFill/>
        </p:spPr>
        <p:txBody>
          <a:bodyPr wrap="square" rtlCol="0">
            <a:spAutoFit/>
          </a:bodyPr>
          <a:lstStyle/>
          <a:p>
            <a:pPr algn="r"/>
            <a:r>
              <a:rPr lang="es-ES" b="1" dirty="0">
                <a:solidFill>
                  <a:schemeClr val="bg1"/>
                </a:solidFill>
              </a:rPr>
              <a:t>Rogelio García Álvarez</a:t>
            </a:r>
          </a:p>
          <a:p>
            <a:pPr algn="r"/>
            <a:r>
              <a:rPr lang="en-US" b="1" dirty="0">
                <a:solidFill>
                  <a:schemeClr val="bg1"/>
                </a:solidFill>
              </a:rPr>
              <a:t>Machine Learning project. Bootcamp Data Science 2023-2024</a:t>
            </a:r>
          </a:p>
          <a:p>
            <a:pPr algn="r"/>
            <a:r>
              <a:rPr lang="es-ES" b="1" dirty="0">
                <a:solidFill>
                  <a:schemeClr val="bg1"/>
                </a:solidFill>
              </a:rPr>
              <a:t>08/04/2024</a:t>
            </a:r>
          </a:p>
        </p:txBody>
      </p:sp>
      <p:sp>
        <p:nvSpPr>
          <p:cNvPr id="3" name="CuadroTexto 2">
            <a:extLst>
              <a:ext uri="{FF2B5EF4-FFF2-40B4-BE49-F238E27FC236}">
                <a16:creationId xmlns:a16="http://schemas.microsoft.com/office/drawing/2014/main" id="{2B5336BD-8703-9A20-E764-267662917C2D}"/>
              </a:ext>
            </a:extLst>
          </p:cNvPr>
          <p:cNvSpPr txBox="1"/>
          <p:nvPr/>
        </p:nvSpPr>
        <p:spPr>
          <a:xfrm>
            <a:off x="6932385" y="3200400"/>
            <a:ext cx="5259615" cy="1384995"/>
          </a:xfrm>
          <a:prstGeom prst="rect">
            <a:avLst/>
          </a:prstGeom>
          <a:noFill/>
        </p:spPr>
        <p:txBody>
          <a:bodyPr wrap="square" rtlCol="0">
            <a:spAutoFit/>
          </a:bodyPr>
          <a:lstStyle/>
          <a:p>
            <a:pPr algn="ctr"/>
            <a:r>
              <a:rPr lang="en-US" sz="2800" b="1" dirty="0">
                <a:solidFill>
                  <a:schemeClr val="bg1"/>
                </a:solidFill>
              </a:rPr>
              <a:t>Application of a Convolutional Neural Network for detecting defects in food cans</a:t>
            </a:r>
            <a:endParaRPr lang="es-ES" sz="2800" b="1" dirty="0">
              <a:solidFill>
                <a:schemeClr val="bg1"/>
              </a:solidFill>
            </a:endParaRPr>
          </a:p>
        </p:txBody>
      </p:sp>
      <p:pic>
        <p:nvPicPr>
          <p:cNvPr id="1030" name="Picture 6" descr="una imagen para la portada de una presentacion de un proyecto de aplicacion de un modelo de deep learning para la deteccion de defectos en latas de comida con el fondo blanco">
            <a:extLst>
              <a:ext uri="{FF2B5EF4-FFF2-40B4-BE49-F238E27FC236}">
                <a16:creationId xmlns:a16="http://schemas.microsoft.com/office/drawing/2014/main" id="{655ABA4B-C9BE-800F-C047-6C58894E7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90" y="228351"/>
            <a:ext cx="5259615" cy="52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4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 name="Rectángulo: esquinas redondeadas 2">
            <a:extLst>
              <a:ext uri="{FF2B5EF4-FFF2-40B4-BE49-F238E27FC236}">
                <a16:creationId xmlns:a16="http://schemas.microsoft.com/office/drawing/2014/main" id="{3E989B03-1174-6155-6DC5-5E24219B5C27}"/>
              </a:ext>
            </a:extLst>
          </p:cNvPr>
          <p:cNvSpPr/>
          <p:nvPr/>
        </p:nvSpPr>
        <p:spPr>
          <a:xfrm>
            <a:off x="2341134" y="2386230"/>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DENSE LAYER (1.024 UNITS)</a:t>
            </a:r>
          </a:p>
        </p:txBody>
      </p:sp>
      <p:sp>
        <p:nvSpPr>
          <p:cNvPr id="4" name="Rectángulo: esquinas redondeadas 3">
            <a:extLst>
              <a:ext uri="{FF2B5EF4-FFF2-40B4-BE49-F238E27FC236}">
                <a16:creationId xmlns:a16="http://schemas.microsoft.com/office/drawing/2014/main" id="{D424DFCB-72CC-813C-09CF-A89C7EE34703}"/>
              </a:ext>
            </a:extLst>
          </p:cNvPr>
          <p:cNvSpPr/>
          <p:nvPr/>
        </p:nvSpPr>
        <p:spPr>
          <a:xfrm>
            <a:off x="3130385" y="2739192"/>
            <a:ext cx="451937" cy="280396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Structure of the model</a:t>
            </a:r>
          </a:p>
        </p:txBody>
      </p:sp>
      <p:sp>
        <p:nvSpPr>
          <p:cNvPr id="6" name="Rectángulo: esquinas redondeadas 5">
            <a:extLst>
              <a:ext uri="{FF2B5EF4-FFF2-40B4-BE49-F238E27FC236}">
                <a16:creationId xmlns:a16="http://schemas.microsoft.com/office/drawing/2014/main" id="{FB98537D-2115-C8A8-FD2C-D30AE1BA6157}"/>
              </a:ext>
            </a:extLst>
          </p:cNvPr>
          <p:cNvSpPr/>
          <p:nvPr/>
        </p:nvSpPr>
        <p:spPr>
          <a:xfrm>
            <a:off x="3919636" y="2386230"/>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OUTPUT LAYER (1 UNIT)</a:t>
            </a:r>
          </a:p>
        </p:txBody>
      </p:sp>
      <p:sp>
        <p:nvSpPr>
          <p:cNvPr id="7" name="CuadroTexto 6">
            <a:extLst>
              <a:ext uri="{FF2B5EF4-FFF2-40B4-BE49-F238E27FC236}">
                <a16:creationId xmlns:a16="http://schemas.microsoft.com/office/drawing/2014/main" id="{49BAACE5-C589-0F13-0F25-599E6549396F}"/>
              </a:ext>
            </a:extLst>
          </p:cNvPr>
          <p:cNvSpPr txBox="1"/>
          <p:nvPr/>
        </p:nvSpPr>
        <p:spPr>
          <a:xfrm rot="19370650">
            <a:off x="3988894" y="1504710"/>
            <a:ext cx="2042732" cy="338554"/>
          </a:xfrm>
          <a:prstGeom prst="rect">
            <a:avLst/>
          </a:prstGeom>
          <a:noFill/>
        </p:spPr>
        <p:txBody>
          <a:bodyPr wrap="square" rtlCol="0">
            <a:spAutoFit/>
          </a:bodyPr>
          <a:lstStyle/>
          <a:p>
            <a:pPr algn="ctr"/>
            <a:r>
              <a:rPr lang="en-US" sz="1600" dirty="0">
                <a:latin typeface="Encode Sans"/>
              </a:rPr>
              <a:t>Activation = “Sigmoid”</a:t>
            </a:r>
          </a:p>
        </p:txBody>
      </p:sp>
      <p:sp>
        <p:nvSpPr>
          <p:cNvPr id="8" name="CuadroTexto 7">
            <a:extLst>
              <a:ext uri="{FF2B5EF4-FFF2-40B4-BE49-F238E27FC236}">
                <a16:creationId xmlns:a16="http://schemas.microsoft.com/office/drawing/2014/main" id="{9E7FD532-1351-D53B-ADEA-B2D243614B1C}"/>
              </a:ext>
            </a:extLst>
          </p:cNvPr>
          <p:cNvSpPr txBox="1"/>
          <p:nvPr/>
        </p:nvSpPr>
        <p:spPr>
          <a:xfrm>
            <a:off x="823651" y="1651000"/>
            <a:ext cx="2121052" cy="369332"/>
          </a:xfrm>
          <a:prstGeom prst="rect">
            <a:avLst/>
          </a:prstGeom>
          <a:noFill/>
        </p:spPr>
        <p:txBody>
          <a:bodyPr wrap="square" rtlCol="0">
            <a:spAutoFit/>
          </a:bodyPr>
          <a:lstStyle/>
          <a:p>
            <a:pPr algn="ctr"/>
            <a:r>
              <a:rPr lang="en-US" dirty="0">
                <a:latin typeface="Encode Sans"/>
              </a:rPr>
              <a:t>Binary classification</a:t>
            </a:r>
          </a:p>
        </p:txBody>
      </p:sp>
      <p:sp>
        <p:nvSpPr>
          <p:cNvPr id="9" name="CuadroTexto 8">
            <a:extLst>
              <a:ext uri="{FF2B5EF4-FFF2-40B4-BE49-F238E27FC236}">
                <a16:creationId xmlns:a16="http://schemas.microsoft.com/office/drawing/2014/main" id="{ED5D5514-4260-9713-81A8-C6E33F6FD80A}"/>
              </a:ext>
            </a:extLst>
          </p:cNvPr>
          <p:cNvSpPr txBox="1"/>
          <p:nvPr/>
        </p:nvSpPr>
        <p:spPr>
          <a:xfrm>
            <a:off x="6581305" y="1715035"/>
            <a:ext cx="2571221" cy="369332"/>
          </a:xfrm>
          <a:prstGeom prst="rect">
            <a:avLst/>
          </a:prstGeom>
          <a:noFill/>
        </p:spPr>
        <p:txBody>
          <a:bodyPr wrap="square" rtlCol="0">
            <a:spAutoFit/>
          </a:bodyPr>
          <a:lstStyle/>
          <a:p>
            <a:pPr algn="ctr"/>
            <a:r>
              <a:rPr lang="en-US" dirty="0">
                <a:latin typeface="Encode Sans"/>
              </a:rPr>
              <a:t>Multiclass classification</a:t>
            </a:r>
          </a:p>
        </p:txBody>
      </p:sp>
      <p:cxnSp>
        <p:nvCxnSpPr>
          <p:cNvPr id="11" name="Conector recto 10">
            <a:extLst>
              <a:ext uri="{FF2B5EF4-FFF2-40B4-BE49-F238E27FC236}">
                <a16:creationId xmlns:a16="http://schemas.microsoft.com/office/drawing/2014/main" id="{ED80CEF6-A3BA-A050-EC82-A938C65F06AC}"/>
              </a:ext>
            </a:extLst>
          </p:cNvPr>
          <p:cNvCxnSpPr>
            <a:cxnSpLocks/>
          </p:cNvCxnSpPr>
          <p:nvPr/>
        </p:nvCxnSpPr>
        <p:spPr>
          <a:xfrm>
            <a:off x="4811014" y="3429000"/>
            <a:ext cx="0" cy="1362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841852-7020-8AA3-ADB5-92BACC753FAC}"/>
              </a:ext>
            </a:extLst>
          </p:cNvPr>
          <p:cNvCxnSpPr>
            <a:cxnSpLocks/>
          </p:cNvCxnSpPr>
          <p:nvPr/>
        </p:nvCxnSpPr>
        <p:spPr>
          <a:xfrm>
            <a:off x="4491680" y="4141173"/>
            <a:ext cx="3184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1A3A56B0-3B9F-6FFC-F5ED-4264C566ACD3}"/>
              </a:ext>
            </a:extLst>
          </p:cNvPr>
          <p:cNvSpPr txBox="1"/>
          <p:nvPr/>
        </p:nvSpPr>
        <p:spPr>
          <a:xfrm>
            <a:off x="5040774" y="3259723"/>
            <a:ext cx="1278790" cy="338554"/>
          </a:xfrm>
          <a:prstGeom prst="rect">
            <a:avLst/>
          </a:prstGeom>
          <a:noFill/>
        </p:spPr>
        <p:txBody>
          <a:bodyPr wrap="square" rtlCol="0">
            <a:spAutoFit/>
          </a:bodyPr>
          <a:lstStyle/>
          <a:p>
            <a:r>
              <a:rPr lang="en-US" sz="1600" dirty="0">
                <a:latin typeface="Encode Sans"/>
              </a:rPr>
              <a:t>no_defect</a:t>
            </a:r>
          </a:p>
        </p:txBody>
      </p:sp>
      <p:sp>
        <p:nvSpPr>
          <p:cNvPr id="16" name="CuadroTexto 15">
            <a:extLst>
              <a:ext uri="{FF2B5EF4-FFF2-40B4-BE49-F238E27FC236}">
                <a16:creationId xmlns:a16="http://schemas.microsoft.com/office/drawing/2014/main" id="{44E5BD98-12AB-A853-81A2-969496CA2DA4}"/>
              </a:ext>
            </a:extLst>
          </p:cNvPr>
          <p:cNvSpPr txBox="1"/>
          <p:nvPr/>
        </p:nvSpPr>
        <p:spPr>
          <a:xfrm>
            <a:off x="5075991" y="4612273"/>
            <a:ext cx="1086426" cy="338554"/>
          </a:xfrm>
          <a:prstGeom prst="rect">
            <a:avLst/>
          </a:prstGeom>
          <a:noFill/>
        </p:spPr>
        <p:txBody>
          <a:bodyPr wrap="square" rtlCol="0">
            <a:spAutoFit/>
          </a:bodyPr>
          <a:lstStyle/>
          <a:p>
            <a:r>
              <a:rPr lang="en-US" sz="1600" dirty="0">
                <a:latin typeface="Encode Sans"/>
              </a:rPr>
              <a:t>defect</a:t>
            </a:r>
          </a:p>
        </p:txBody>
      </p:sp>
      <p:cxnSp>
        <p:nvCxnSpPr>
          <p:cNvPr id="17" name="Conector recto 16">
            <a:extLst>
              <a:ext uri="{FF2B5EF4-FFF2-40B4-BE49-F238E27FC236}">
                <a16:creationId xmlns:a16="http://schemas.microsoft.com/office/drawing/2014/main" id="{463471D0-A61B-5DBA-FDCA-FA7B5BCFDA06}"/>
              </a:ext>
            </a:extLst>
          </p:cNvPr>
          <p:cNvCxnSpPr>
            <a:cxnSpLocks/>
            <a:endCxn id="15" idx="1"/>
          </p:cNvCxnSpPr>
          <p:nvPr/>
        </p:nvCxnSpPr>
        <p:spPr>
          <a:xfrm>
            <a:off x="4811014" y="3429000"/>
            <a:ext cx="229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2244A079-699A-5462-6484-580141522F6A}"/>
              </a:ext>
            </a:extLst>
          </p:cNvPr>
          <p:cNvCxnSpPr>
            <a:cxnSpLocks/>
            <a:endCxn id="16" idx="1"/>
          </p:cNvCxnSpPr>
          <p:nvPr/>
        </p:nvCxnSpPr>
        <p:spPr>
          <a:xfrm>
            <a:off x="4811014" y="4781550"/>
            <a:ext cx="2649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ángulo: esquinas redondeadas 25">
            <a:extLst>
              <a:ext uri="{FF2B5EF4-FFF2-40B4-BE49-F238E27FC236}">
                <a16:creationId xmlns:a16="http://schemas.microsoft.com/office/drawing/2014/main" id="{90133446-6C2F-6283-CDE4-753F828DC744}"/>
              </a:ext>
            </a:extLst>
          </p:cNvPr>
          <p:cNvSpPr/>
          <p:nvPr/>
        </p:nvSpPr>
        <p:spPr>
          <a:xfrm>
            <a:off x="8062783" y="2351157"/>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DENSE LAYER (1.024 UNITS)</a:t>
            </a:r>
          </a:p>
        </p:txBody>
      </p:sp>
      <p:sp>
        <p:nvSpPr>
          <p:cNvPr id="27" name="Rectángulo: esquinas redondeadas 26">
            <a:extLst>
              <a:ext uri="{FF2B5EF4-FFF2-40B4-BE49-F238E27FC236}">
                <a16:creationId xmlns:a16="http://schemas.microsoft.com/office/drawing/2014/main" id="{5C4EC3D9-D034-00C9-7A24-8994163CBA2E}"/>
              </a:ext>
            </a:extLst>
          </p:cNvPr>
          <p:cNvSpPr/>
          <p:nvPr/>
        </p:nvSpPr>
        <p:spPr>
          <a:xfrm>
            <a:off x="8852034" y="2704119"/>
            <a:ext cx="451937" cy="280396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28" name="Rectángulo: esquinas redondeadas 27">
            <a:extLst>
              <a:ext uri="{FF2B5EF4-FFF2-40B4-BE49-F238E27FC236}">
                <a16:creationId xmlns:a16="http://schemas.microsoft.com/office/drawing/2014/main" id="{1EDFE4A8-E000-BD25-52AD-00E566C4905A}"/>
              </a:ext>
            </a:extLst>
          </p:cNvPr>
          <p:cNvSpPr/>
          <p:nvPr/>
        </p:nvSpPr>
        <p:spPr>
          <a:xfrm>
            <a:off x="9641285" y="2351157"/>
            <a:ext cx="451937" cy="358003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OUTPUT LAYER (4 UNITS)</a:t>
            </a:r>
          </a:p>
        </p:txBody>
      </p:sp>
      <p:sp>
        <p:nvSpPr>
          <p:cNvPr id="29" name="CuadroTexto 28">
            <a:extLst>
              <a:ext uri="{FF2B5EF4-FFF2-40B4-BE49-F238E27FC236}">
                <a16:creationId xmlns:a16="http://schemas.microsoft.com/office/drawing/2014/main" id="{4ABCE237-250B-73A4-A62C-D6794992C7FF}"/>
              </a:ext>
            </a:extLst>
          </p:cNvPr>
          <p:cNvSpPr txBox="1"/>
          <p:nvPr/>
        </p:nvSpPr>
        <p:spPr>
          <a:xfrm rot="19370650">
            <a:off x="9675345" y="1443365"/>
            <a:ext cx="2307359" cy="338554"/>
          </a:xfrm>
          <a:prstGeom prst="rect">
            <a:avLst/>
          </a:prstGeom>
          <a:noFill/>
        </p:spPr>
        <p:txBody>
          <a:bodyPr wrap="square" rtlCol="0">
            <a:spAutoFit/>
          </a:bodyPr>
          <a:lstStyle/>
          <a:p>
            <a:pPr algn="ctr"/>
            <a:r>
              <a:rPr lang="en-US" sz="1600" dirty="0">
                <a:latin typeface="Encode Sans"/>
              </a:rPr>
              <a:t>Activation = “Softmax”</a:t>
            </a:r>
          </a:p>
        </p:txBody>
      </p:sp>
      <p:cxnSp>
        <p:nvCxnSpPr>
          <p:cNvPr id="37" name="Conector recto 36">
            <a:extLst>
              <a:ext uri="{FF2B5EF4-FFF2-40B4-BE49-F238E27FC236}">
                <a16:creationId xmlns:a16="http://schemas.microsoft.com/office/drawing/2014/main" id="{F28FEB38-4CC8-150A-F4D2-8879D33F0948}"/>
              </a:ext>
            </a:extLst>
          </p:cNvPr>
          <p:cNvCxnSpPr>
            <a:cxnSpLocks/>
          </p:cNvCxnSpPr>
          <p:nvPr/>
        </p:nvCxnSpPr>
        <p:spPr>
          <a:xfrm>
            <a:off x="10467222" y="2730491"/>
            <a:ext cx="6568" cy="29236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7BE32450-7EE5-7187-47AD-AA31A0A5DEEC}"/>
              </a:ext>
            </a:extLst>
          </p:cNvPr>
          <p:cNvCxnSpPr>
            <a:cxnSpLocks/>
            <a:endCxn id="50" idx="1"/>
          </p:cNvCxnSpPr>
          <p:nvPr/>
        </p:nvCxnSpPr>
        <p:spPr>
          <a:xfrm>
            <a:off x="10458450" y="2730491"/>
            <a:ext cx="3738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A19328CD-9EB1-C4E1-0D6B-A2260CBD47E1}"/>
              </a:ext>
            </a:extLst>
          </p:cNvPr>
          <p:cNvCxnSpPr>
            <a:cxnSpLocks/>
          </p:cNvCxnSpPr>
          <p:nvPr/>
        </p:nvCxnSpPr>
        <p:spPr>
          <a:xfrm>
            <a:off x="10160116" y="4233368"/>
            <a:ext cx="2983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151772B2-42D4-CC18-6B4B-77765DAA4B0A}"/>
              </a:ext>
            </a:extLst>
          </p:cNvPr>
          <p:cNvCxnSpPr>
            <a:cxnSpLocks/>
            <a:endCxn id="54" idx="1"/>
          </p:cNvCxnSpPr>
          <p:nvPr/>
        </p:nvCxnSpPr>
        <p:spPr>
          <a:xfrm>
            <a:off x="10490269" y="3651205"/>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1CA13CFF-6E35-04A7-3710-86954FC2125D}"/>
              </a:ext>
            </a:extLst>
          </p:cNvPr>
          <p:cNvSpPr txBox="1"/>
          <p:nvPr/>
        </p:nvSpPr>
        <p:spPr>
          <a:xfrm>
            <a:off x="10832262" y="2561214"/>
            <a:ext cx="1086426" cy="338554"/>
          </a:xfrm>
          <a:prstGeom prst="rect">
            <a:avLst/>
          </a:prstGeom>
          <a:noFill/>
        </p:spPr>
        <p:txBody>
          <a:bodyPr wrap="square" rtlCol="0">
            <a:spAutoFit/>
          </a:bodyPr>
          <a:lstStyle/>
          <a:p>
            <a:r>
              <a:rPr lang="en-US" sz="1600" dirty="0">
                <a:latin typeface="Encode Sans"/>
              </a:rPr>
              <a:t>no_defect</a:t>
            </a:r>
          </a:p>
        </p:txBody>
      </p:sp>
      <p:sp>
        <p:nvSpPr>
          <p:cNvPr id="54" name="CuadroTexto 53">
            <a:extLst>
              <a:ext uri="{FF2B5EF4-FFF2-40B4-BE49-F238E27FC236}">
                <a16:creationId xmlns:a16="http://schemas.microsoft.com/office/drawing/2014/main" id="{D4492130-DAA7-6763-6320-B0000A0842F0}"/>
              </a:ext>
            </a:extLst>
          </p:cNvPr>
          <p:cNvSpPr txBox="1"/>
          <p:nvPr/>
        </p:nvSpPr>
        <p:spPr>
          <a:xfrm>
            <a:off x="10847790" y="3481929"/>
            <a:ext cx="1369926" cy="338554"/>
          </a:xfrm>
          <a:prstGeom prst="rect">
            <a:avLst/>
          </a:prstGeom>
          <a:noFill/>
        </p:spPr>
        <p:txBody>
          <a:bodyPr wrap="square" rtlCol="0">
            <a:spAutoFit/>
          </a:bodyPr>
          <a:lstStyle/>
          <a:p>
            <a:r>
              <a:rPr lang="en-US" sz="1600" dirty="0">
                <a:latin typeface="Encode Sans"/>
              </a:rPr>
              <a:t>minor_defect</a:t>
            </a:r>
          </a:p>
        </p:txBody>
      </p:sp>
      <p:cxnSp>
        <p:nvCxnSpPr>
          <p:cNvPr id="57" name="Conector recto 56">
            <a:extLst>
              <a:ext uri="{FF2B5EF4-FFF2-40B4-BE49-F238E27FC236}">
                <a16:creationId xmlns:a16="http://schemas.microsoft.com/office/drawing/2014/main" id="{A135E3CA-699B-9F52-8CA7-3342BB29128B}"/>
              </a:ext>
            </a:extLst>
          </p:cNvPr>
          <p:cNvCxnSpPr>
            <a:cxnSpLocks/>
            <a:endCxn id="58" idx="1"/>
          </p:cNvCxnSpPr>
          <p:nvPr/>
        </p:nvCxnSpPr>
        <p:spPr>
          <a:xfrm>
            <a:off x="10464553" y="4742417"/>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72D966E3-D35D-C0B7-D86E-9DD6A0A2D650}"/>
              </a:ext>
            </a:extLst>
          </p:cNvPr>
          <p:cNvSpPr txBox="1"/>
          <p:nvPr/>
        </p:nvSpPr>
        <p:spPr>
          <a:xfrm>
            <a:off x="10822074" y="4573141"/>
            <a:ext cx="1369926" cy="338554"/>
          </a:xfrm>
          <a:prstGeom prst="rect">
            <a:avLst/>
          </a:prstGeom>
          <a:noFill/>
        </p:spPr>
        <p:txBody>
          <a:bodyPr wrap="square" rtlCol="0">
            <a:spAutoFit/>
          </a:bodyPr>
          <a:lstStyle/>
          <a:p>
            <a:r>
              <a:rPr lang="en-US" sz="1600" dirty="0">
                <a:latin typeface="Encode Sans"/>
              </a:rPr>
              <a:t>major_defect</a:t>
            </a:r>
          </a:p>
        </p:txBody>
      </p:sp>
      <p:cxnSp>
        <p:nvCxnSpPr>
          <p:cNvPr id="59" name="Conector recto 58">
            <a:extLst>
              <a:ext uri="{FF2B5EF4-FFF2-40B4-BE49-F238E27FC236}">
                <a16:creationId xmlns:a16="http://schemas.microsoft.com/office/drawing/2014/main" id="{499B9954-8E31-D168-769D-4BA764C91572}"/>
              </a:ext>
            </a:extLst>
          </p:cNvPr>
          <p:cNvCxnSpPr>
            <a:cxnSpLocks/>
            <a:endCxn id="60" idx="1"/>
          </p:cNvCxnSpPr>
          <p:nvPr/>
        </p:nvCxnSpPr>
        <p:spPr>
          <a:xfrm>
            <a:off x="10464553" y="5634625"/>
            <a:ext cx="35752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662E33B1-503D-0564-2072-7DF68E3D75DD}"/>
              </a:ext>
            </a:extLst>
          </p:cNvPr>
          <p:cNvSpPr txBox="1"/>
          <p:nvPr/>
        </p:nvSpPr>
        <p:spPr>
          <a:xfrm>
            <a:off x="10822074" y="5465349"/>
            <a:ext cx="1369926" cy="338554"/>
          </a:xfrm>
          <a:prstGeom prst="rect">
            <a:avLst/>
          </a:prstGeom>
          <a:noFill/>
        </p:spPr>
        <p:txBody>
          <a:bodyPr wrap="square" rtlCol="0">
            <a:spAutoFit/>
          </a:bodyPr>
          <a:lstStyle/>
          <a:p>
            <a:r>
              <a:rPr lang="en-US" sz="1600" dirty="0">
                <a:latin typeface="Encode Sans"/>
              </a:rPr>
              <a:t>critical_defect</a:t>
            </a:r>
          </a:p>
        </p:txBody>
      </p:sp>
      <p:sp>
        <p:nvSpPr>
          <p:cNvPr id="61" name="Flecha: a la derecha 60">
            <a:extLst>
              <a:ext uri="{FF2B5EF4-FFF2-40B4-BE49-F238E27FC236}">
                <a16:creationId xmlns:a16="http://schemas.microsoft.com/office/drawing/2014/main" id="{C96396BA-06D2-3187-5299-CA2EDB773655}"/>
              </a:ext>
            </a:extLst>
          </p:cNvPr>
          <p:cNvSpPr/>
          <p:nvPr/>
        </p:nvSpPr>
        <p:spPr>
          <a:xfrm>
            <a:off x="553584" y="3790938"/>
            <a:ext cx="1617408"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
        <p:nvSpPr>
          <p:cNvPr id="62" name="Flecha: a la derecha 61">
            <a:extLst>
              <a:ext uri="{FF2B5EF4-FFF2-40B4-BE49-F238E27FC236}">
                <a16:creationId xmlns:a16="http://schemas.microsoft.com/office/drawing/2014/main" id="{C6536467-937E-93BC-160C-9743A4D23EDC}"/>
              </a:ext>
            </a:extLst>
          </p:cNvPr>
          <p:cNvSpPr/>
          <p:nvPr/>
        </p:nvSpPr>
        <p:spPr>
          <a:xfrm>
            <a:off x="6267844" y="3720793"/>
            <a:ext cx="1617408"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
        <p:nvSpPr>
          <p:cNvPr id="63" name="Abrir llave 62">
            <a:extLst>
              <a:ext uri="{FF2B5EF4-FFF2-40B4-BE49-F238E27FC236}">
                <a16:creationId xmlns:a16="http://schemas.microsoft.com/office/drawing/2014/main" id="{E92C5531-A9E4-89F2-C0F2-A699939E3B3C}"/>
              </a:ext>
            </a:extLst>
          </p:cNvPr>
          <p:cNvSpPr/>
          <p:nvPr/>
        </p:nvSpPr>
        <p:spPr>
          <a:xfrm rot="16200000">
            <a:off x="3154513" y="5094981"/>
            <a:ext cx="353646" cy="23206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4" name="Abrir llave 63">
            <a:extLst>
              <a:ext uri="{FF2B5EF4-FFF2-40B4-BE49-F238E27FC236}">
                <a16:creationId xmlns:a16="http://schemas.microsoft.com/office/drawing/2014/main" id="{BEAC0E03-FBE0-0496-D457-DF8E57604543}"/>
              </a:ext>
            </a:extLst>
          </p:cNvPr>
          <p:cNvSpPr/>
          <p:nvPr/>
        </p:nvSpPr>
        <p:spPr>
          <a:xfrm rot="16200000">
            <a:off x="8868773" y="5058139"/>
            <a:ext cx="353646" cy="23206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5" name="CuadroTexto 64">
            <a:extLst>
              <a:ext uri="{FF2B5EF4-FFF2-40B4-BE49-F238E27FC236}">
                <a16:creationId xmlns:a16="http://schemas.microsoft.com/office/drawing/2014/main" id="{BD4ADA18-247A-5B49-5DFC-4F0DB47ABF0D}"/>
              </a:ext>
            </a:extLst>
          </p:cNvPr>
          <p:cNvSpPr txBox="1"/>
          <p:nvPr/>
        </p:nvSpPr>
        <p:spPr>
          <a:xfrm>
            <a:off x="2581592" y="6422610"/>
            <a:ext cx="1628632" cy="400110"/>
          </a:xfrm>
          <a:prstGeom prst="rect">
            <a:avLst/>
          </a:prstGeom>
          <a:noFill/>
        </p:spPr>
        <p:txBody>
          <a:bodyPr wrap="square">
            <a:spAutoFit/>
          </a:bodyPr>
          <a:lstStyle/>
          <a:p>
            <a:pPr algn="ctr"/>
            <a:r>
              <a:rPr lang="en-US" sz="2000" b="1" kern="0" dirty="0">
                <a:solidFill>
                  <a:schemeClr val="accent2"/>
                </a:solidFill>
                <a:sym typeface="Encode Sans"/>
              </a:rPr>
              <a:t>Classification</a:t>
            </a:r>
            <a:endParaRPr kumimoji="0" lang="en-US" sz="2000" b="1" i="0" u="none" strike="noStrike" kern="0" cap="none" spc="0" normalizeH="0" baseline="0" dirty="0">
              <a:ln>
                <a:noFill/>
              </a:ln>
              <a:solidFill>
                <a:schemeClr val="accent2"/>
              </a:solidFill>
              <a:effectLst/>
              <a:uLnTx/>
              <a:uFillTx/>
              <a:sym typeface="Encode Sans"/>
            </a:endParaRPr>
          </a:p>
        </p:txBody>
      </p:sp>
      <p:sp>
        <p:nvSpPr>
          <p:cNvPr id="66" name="CuadroTexto 65">
            <a:extLst>
              <a:ext uri="{FF2B5EF4-FFF2-40B4-BE49-F238E27FC236}">
                <a16:creationId xmlns:a16="http://schemas.microsoft.com/office/drawing/2014/main" id="{EE6DF381-84FD-0B7E-006B-86C61658EA7D}"/>
              </a:ext>
            </a:extLst>
          </p:cNvPr>
          <p:cNvSpPr txBox="1"/>
          <p:nvPr/>
        </p:nvSpPr>
        <p:spPr>
          <a:xfrm>
            <a:off x="8263686" y="6389379"/>
            <a:ext cx="1628632" cy="400110"/>
          </a:xfrm>
          <a:prstGeom prst="rect">
            <a:avLst/>
          </a:prstGeom>
          <a:noFill/>
        </p:spPr>
        <p:txBody>
          <a:bodyPr wrap="square">
            <a:spAutoFit/>
          </a:bodyPr>
          <a:lstStyle/>
          <a:p>
            <a:pPr algn="ctr"/>
            <a:r>
              <a:rPr lang="en-US" sz="2000" b="1" kern="0" dirty="0">
                <a:solidFill>
                  <a:schemeClr val="accent2"/>
                </a:solidFill>
                <a:sym typeface="Encode Sans"/>
              </a:rPr>
              <a:t>Classification</a:t>
            </a:r>
            <a:endParaRPr kumimoji="0" lang="en-US" sz="2000" b="1" i="0" u="none" strike="noStrike" kern="0" cap="none" spc="0" normalizeH="0" baseline="0" dirty="0">
              <a:ln>
                <a:noFill/>
              </a:ln>
              <a:solidFill>
                <a:schemeClr val="accent2"/>
              </a:solidFill>
              <a:effectLst/>
              <a:uLnTx/>
              <a:uFillTx/>
              <a:sym typeface="Encode Sans"/>
            </a:endParaRPr>
          </a:p>
        </p:txBody>
      </p:sp>
    </p:spTree>
    <p:extLst>
      <p:ext uri="{BB962C8B-B14F-4D97-AF65-F5344CB8AC3E}">
        <p14:creationId xmlns:p14="http://schemas.microsoft.com/office/powerpoint/2010/main" val="13864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par>
                                <p:cTn id="76" presetID="10" presetClass="entr" presetSubtype="0" fill="hold"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500"/>
                                        <p:tgtEl>
                                          <p:spTgt spid="6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fade">
                                      <p:cBhvr>
                                        <p:cTn id="101" dur="500"/>
                                        <p:tgtEl>
                                          <p:spTgt spid="6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p:bldP spid="8" grpId="0"/>
      <p:bldP spid="9" grpId="0"/>
      <p:bldP spid="15" grpId="0"/>
      <p:bldP spid="16" grpId="0"/>
      <p:bldP spid="26" grpId="0" animBg="1"/>
      <p:bldP spid="27" grpId="0" animBg="1"/>
      <p:bldP spid="28" grpId="0" animBg="1"/>
      <p:bldP spid="29" grpId="0"/>
      <p:bldP spid="50" grpId="0"/>
      <p:bldP spid="54" grpId="0"/>
      <p:bldP spid="58" grpId="0"/>
      <p:bldP spid="60" grpId="0"/>
      <p:bldP spid="61" grpId="0" animBg="1"/>
      <p:bldP spid="62" grpId="0" animBg="1"/>
      <p:bldP spid="63" grpId="0" animBg="1"/>
      <p:bldP spid="64" grpId="0" animBg="1"/>
      <p:bldP spid="65"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(binary classification)</a:t>
            </a:r>
          </a:p>
        </p:txBody>
      </p:sp>
      <p:sp>
        <p:nvSpPr>
          <p:cNvPr id="2" name="CuadroTexto 1">
            <a:extLst>
              <a:ext uri="{FF2B5EF4-FFF2-40B4-BE49-F238E27FC236}">
                <a16:creationId xmlns:a16="http://schemas.microsoft.com/office/drawing/2014/main" id="{5FAA0FB2-57F9-58E6-E75B-967FBB4EA1C6}"/>
              </a:ext>
            </a:extLst>
          </p:cNvPr>
          <p:cNvSpPr txBox="1"/>
          <p:nvPr/>
        </p:nvSpPr>
        <p:spPr>
          <a:xfrm>
            <a:off x="746730" y="2798058"/>
            <a:ext cx="3291869" cy="1261884"/>
          </a:xfrm>
          <a:prstGeom prst="rect">
            <a:avLst/>
          </a:prstGeom>
          <a:noFill/>
        </p:spPr>
        <p:txBody>
          <a:bodyPr wrap="square">
            <a:spAutoFit/>
          </a:bodyPr>
          <a:lstStyle/>
          <a:p>
            <a:r>
              <a:rPr lang="es-ES" sz="2400" kern="0" dirty="0">
                <a:solidFill>
                  <a:schemeClr val="accent2"/>
                </a:solidFill>
                <a:latin typeface="Encode Sans"/>
              </a:rPr>
              <a:t>Training time</a:t>
            </a:r>
            <a:r>
              <a:rPr lang="en" sz="2400" b="1" kern="0" dirty="0">
                <a:solidFill>
                  <a:schemeClr val="accent2"/>
                </a:solidFill>
              </a:rPr>
              <a:t>	3 minutes</a:t>
            </a:r>
          </a:p>
          <a:p>
            <a:endParaRPr kumimoji="0" lang="en" sz="2800" b="1" i="0" u="none" strike="noStrike" kern="0" cap="none" spc="0" normalizeH="0" baseline="0" noProof="0" dirty="0">
              <a:ln>
                <a:noFill/>
              </a:ln>
              <a:solidFill>
                <a:schemeClr val="accent2"/>
              </a:solidFill>
              <a:effectLst/>
              <a:uLnTx/>
              <a:uFillTx/>
              <a:sym typeface="Encode Sans"/>
            </a:endParaRPr>
          </a:p>
          <a:p>
            <a:r>
              <a:rPr lang="en" sz="2400" kern="0" dirty="0">
                <a:solidFill>
                  <a:schemeClr val="accent2"/>
                </a:solidFill>
                <a:sym typeface="Encode Sans"/>
              </a:rPr>
              <a:t>Test accuracy</a:t>
            </a:r>
            <a:r>
              <a:rPr lang="en" sz="2400" b="1" kern="0" dirty="0">
                <a:solidFill>
                  <a:schemeClr val="accent2"/>
                </a:solidFill>
                <a:sym typeface="Encode Sans"/>
              </a:rPr>
              <a:t>	99,76%</a:t>
            </a:r>
            <a:endParaRPr kumimoji="0" lang="en" sz="2400" b="1" i="0" u="none" strike="noStrike" kern="0" cap="none" spc="0" normalizeH="0" baseline="0" noProof="0" dirty="0">
              <a:ln>
                <a:noFill/>
              </a:ln>
              <a:solidFill>
                <a:schemeClr val="accent2"/>
              </a:solidFill>
              <a:effectLst/>
              <a:uLnTx/>
              <a:uFillTx/>
              <a:sym typeface="Encode Sans"/>
            </a:endParaRPr>
          </a:p>
        </p:txBody>
      </p:sp>
      <p:pic>
        <p:nvPicPr>
          <p:cNvPr id="14" name="Imagen 13">
            <a:extLst>
              <a:ext uri="{FF2B5EF4-FFF2-40B4-BE49-F238E27FC236}">
                <a16:creationId xmlns:a16="http://schemas.microsoft.com/office/drawing/2014/main" id="{6BC4FB29-AF96-8A67-F437-CE16AECFE90E}"/>
              </a:ext>
            </a:extLst>
          </p:cNvPr>
          <p:cNvPicPr>
            <a:picLocks noChangeAspect="1"/>
          </p:cNvPicPr>
          <p:nvPr/>
        </p:nvPicPr>
        <p:blipFill rotWithShape="1">
          <a:blip r:embed="rId2"/>
          <a:srcRect r="13668"/>
          <a:stretch/>
        </p:blipFill>
        <p:spPr>
          <a:xfrm>
            <a:off x="5466769" y="1126191"/>
            <a:ext cx="5844858" cy="5179360"/>
          </a:xfrm>
          <a:prstGeom prst="rect">
            <a:avLst/>
          </a:prstGeom>
        </p:spPr>
      </p:pic>
    </p:spTree>
    <p:extLst>
      <p:ext uri="{BB962C8B-B14F-4D97-AF65-F5344CB8AC3E}">
        <p14:creationId xmlns:p14="http://schemas.microsoft.com/office/powerpoint/2010/main" val="340137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2" name="CuadroTexto 1">
            <a:extLst>
              <a:ext uri="{FF2B5EF4-FFF2-40B4-BE49-F238E27FC236}">
                <a16:creationId xmlns:a16="http://schemas.microsoft.com/office/drawing/2014/main" id="{5FAA0FB2-57F9-58E6-E75B-967FBB4EA1C6}"/>
              </a:ext>
            </a:extLst>
          </p:cNvPr>
          <p:cNvSpPr txBox="1"/>
          <p:nvPr/>
        </p:nvSpPr>
        <p:spPr>
          <a:xfrm>
            <a:off x="0" y="1857722"/>
            <a:ext cx="4959677" cy="369332"/>
          </a:xfrm>
          <a:prstGeom prst="rect">
            <a:avLst/>
          </a:prstGeom>
          <a:noFill/>
        </p:spPr>
        <p:txBody>
          <a:bodyPr wrap="square">
            <a:spAutoFit/>
          </a:bodyPr>
          <a:lstStyle/>
          <a:p>
            <a:r>
              <a:rPr lang="en-US" b="1" kern="0" dirty="0">
                <a:solidFill>
                  <a:schemeClr val="accent2"/>
                </a:solidFill>
                <a:latin typeface="Encode Sans"/>
              </a:rPr>
              <a:t>Incorrect classification:	2 of 828 images</a:t>
            </a:r>
          </a:p>
        </p:txBody>
      </p:sp>
      <p:pic>
        <p:nvPicPr>
          <p:cNvPr id="21" name="Imagen 20">
            <a:extLst>
              <a:ext uri="{FF2B5EF4-FFF2-40B4-BE49-F238E27FC236}">
                <a16:creationId xmlns:a16="http://schemas.microsoft.com/office/drawing/2014/main" id="{286DAA0A-868F-F904-2CFE-4EA490D6B1A4}"/>
              </a:ext>
            </a:extLst>
          </p:cNvPr>
          <p:cNvPicPr>
            <a:picLocks noChangeAspect="1"/>
          </p:cNvPicPr>
          <p:nvPr/>
        </p:nvPicPr>
        <p:blipFill rotWithShape="1">
          <a:blip r:embed="rId2"/>
          <a:srcRect r="47897" b="8500"/>
          <a:stretch/>
        </p:blipFill>
        <p:spPr>
          <a:xfrm>
            <a:off x="2909887" y="2625151"/>
            <a:ext cx="6372225" cy="3802335"/>
          </a:xfrm>
          <a:prstGeom prst="rect">
            <a:avLst/>
          </a:prstGeom>
        </p:spPr>
      </p:pic>
      <p:sp>
        <p:nvSpPr>
          <p:cNvPr id="3" name="CuadroTexto 2">
            <a:extLst>
              <a:ext uri="{FF2B5EF4-FFF2-40B4-BE49-F238E27FC236}">
                <a16:creationId xmlns:a16="http://schemas.microsoft.com/office/drawing/2014/main" id="{C1A7D592-A87B-A462-28FB-F4A9E651F67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(binary classification)</a:t>
            </a:r>
          </a:p>
        </p:txBody>
      </p:sp>
    </p:spTree>
    <p:extLst>
      <p:ext uri="{BB962C8B-B14F-4D97-AF65-F5344CB8AC3E}">
        <p14:creationId xmlns:p14="http://schemas.microsoft.com/office/powerpoint/2010/main" val="3866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(multiclass classification)</a:t>
            </a:r>
          </a:p>
        </p:txBody>
      </p:sp>
      <p:pic>
        <p:nvPicPr>
          <p:cNvPr id="4" name="Imagen 3">
            <a:extLst>
              <a:ext uri="{FF2B5EF4-FFF2-40B4-BE49-F238E27FC236}">
                <a16:creationId xmlns:a16="http://schemas.microsoft.com/office/drawing/2014/main" id="{3A3B0674-809D-72FA-0D79-63DAF7DFACD8}"/>
              </a:ext>
            </a:extLst>
          </p:cNvPr>
          <p:cNvPicPr>
            <a:picLocks noChangeAspect="1"/>
          </p:cNvPicPr>
          <p:nvPr/>
        </p:nvPicPr>
        <p:blipFill rotWithShape="1">
          <a:blip r:embed="rId2"/>
          <a:srcRect t="7509" r="12468" b="4088"/>
          <a:stretch/>
        </p:blipFill>
        <p:spPr>
          <a:xfrm>
            <a:off x="5382605" y="1059515"/>
            <a:ext cx="6315075" cy="5550563"/>
          </a:xfrm>
          <a:prstGeom prst="rect">
            <a:avLst/>
          </a:prstGeom>
        </p:spPr>
      </p:pic>
      <p:sp>
        <p:nvSpPr>
          <p:cNvPr id="8" name="CuadroTexto 7">
            <a:extLst>
              <a:ext uri="{FF2B5EF4-FFF2-40B4-BE49-F238E27FC236}">
                <a16:creationId xmlns:a16="http://schemas.microsoft.com/office/drawing/2014/main" id="{06061FCD-9726-5F86-B055-5B50B98A6132}"/>
              </a:ext>
            </a:extLst>
          </p:cNvPr>
          <p:cNvSpPr txBox="1"/>
          <p:nvPr/>
        </p:nvSpPr>
        <p:spPr>
          <a:xfrm>
            <a:off x="746730" y="2798058"/>
            <a:ext cx="3291869" cy="1261884"/>
          </a:xfrm>
          <a:prstGeom prst="rect">
            <a:avLst/>
          </a:prstGeom>
          <a:noFill/>
        </p:spPr>
        <p:txBody>
          <a:bodyPr wrap="square">
            <a:spAutoFit/>
          </a:bodyPr>
          <a:lstStyle/>
          <a:p>
            <a:r>
              <a:rPr lang="es-ES" sz="2400" kern="0" dirty="0">
                <a:solidFill>
                  <a:schemeClr val="accent2"/>
                </a:solidFill>
                <a:latin typeface="Encode Sans"/>
              </a:rPr>
              <a:t>Training time</a:t>
            </a:r>
            <a:r>
              <a:rPr lang="en" sz="2400" b="1" kern="0" dirty="0">
                <a:solidFill>
                  <a:schemeClr val="accent2"/>
                </a:solidFill>
              </a:rPr>
              <a:t>	2 minutes</a:t>
            </a:r>
          </a:p>
          <a:p>
            <a:endParaRPr kumimoji="0" lang="en" sz="2800" b="1" i="0" u="none" strike="noStrike" kern="0" cap="none" spc="0" normalizeH="0" baseline="0" noProof="0" dirty="0">
              <a:ln>
                <a:noFill/>
              </a:ln>
              <a:solidFill>
                <a:schemeClr val="accent2"/>
              </a:solidFill>
              <a:effectLst/>
              <a:uLnTx/>
              <a:uFillTx/>
              <a:sym typeface="Encode Sans"/>
            </a:endParaRPr>
          </a:p>
          <a:p>
            <a:r>
              <a:rPr lang="en" sz="2400" kern="0" dirty="0">
                <a:solidFill>
                  <a:schemeClr val="accent2"/>
                </a:solidFill>
                <a:sym typeface="Encode Sans"/>
              </a:rPr>
              <a:t>Test accuracy</a:t>
            </a:r>
            <a:r>
              <a:rPr lang="en" sz="2400" b="1" kern="0" dirty="0">
                <a:solidFill>
                  <a:schemeClr val="accent2"/>
                </a:solidFill>
                <a:sym typeface="Encode Sans"/>
              </a:rPr>
              <a:t>	92,75%</a:t>
            </a:r>
            <a:endParaRPr kumimoji="0" lang="en" sz="2400" b="1" i="0" u="none" strike="noStrike" kern="0" cap="none" spc="0" normalizeH="0" baseline="0" noProof="0" dirty="0">
              <a:ln>
                <a:noFill/>
              </a:ln>
              <a:solidFill>
                <a:schemeClr val="accent2"/>
              </a:solidFill>
              <a:effectLst/>
              <a:uLnTx/>
              <a:uFillTx/>
              <a:sym typeface="Encode Sans"/>
            </a:endParaRPr>
          </a:p>
        </p:txBody>
      </p:sp>
    </p:spTree>
    <p:extLst>
      <p:ext uri="{BB962C8B-B14F-4D97-AF65-F5344CB8AC3E}">
        <p14:creationId xmlns:p14="http://schemas.microsoft.com/office/powerpoint/2010/main" val="6674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5" name="CuadroTexto 4">
            <a:extLst>
              <a:ext uri="{FF2B5EF4-FFF2-40B4-BE49-F238E27FC236}">
                <a16:creationId xmlns:a16="http://schemas.microsoft.com/office/drawing/2014/main" id="{27EC443F-1998-BB36-CC68-9D3B04029793}"/>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Key figures and results (multiclass classification)</a:t>
            </a:r>
          </a:p>
        </p:txBody>
      </p:sp>
      <p:sp>
        <p:nvSpPr>
          <p:cNvPr id="7" name="CuadroTexto 6">
            <a:extLst>
              <a:ext uri="{FF2B5EF4-FFF2-40B4-BE49-F238E27FC236}">
                <a16:creationId xmlns:a16="http://schemas.microsoft.com/office/drawing/2014/main" id="{F68A8A98-D6E2-6F65-3425-36960D43BC4D}"/>
              </a:ext>
            </a:extLst>
          </p:cNvPr>
          <p:cNvSpPr txBox="1"/>
          <p:nvPr/>
        </p:nvSpPr>
        <p:spPr>
          <a:xfrm>
            <a:off x="0" y="1857722"/>
            <a:ext cx="4959677" cy="369332"/>
          </a:xfrm>
          <a:prstGeom prst="rect">
            <a:avLst/>
          </a:prstGeom>
          <a:noFill/>
        </p:spPr>
        <p:txBody>
          <a:bodyPr wrap="square">
            <a:spAutoFit/>
          </a:bodyPr>
          <a:lstStyle/>
          <a:p>
            <a:r>
              <a:rPr lang="en-US" b="1" kern="0" dirty="0">
                <a:solidFill>
                  <a:schemeClr val="accent2"/>
                </a:solidFill>
                <a:latin typeface="Encode Sans"/>
              </a:rPr>
              <a:t>Incorrect classification:	60 of 828 images</a:t>
            </a:r>
          </a:p>
        </p:txBody>
      </p:sp>
      <p:pic>
        <p:nvPicPr>
          <p:cNvPr id="9" name="Imagen 8">
            <a:extLst>
              <a:ext uri="{FF2B5EF4-FFF2-40B4-BE49-F238E27FC236}">
                <a16:creationId xmlns:a16="http://schemas.microsoft.com/office/drawing/2014/main" id="{5251D77D-7278-91CC-02A7-9F4425E875F2}"/>
              </a:ext>
            </a:extLst>
          </p:cNvPr>
          <p:cNvPicPr>
            <a:picLocks noChangeAspect="1"/>
          </p:cNvPicPr>
          <p:nvPr/>
        </p:nvPicPr>
        <p:blipFill>
          <a:blip r:embed="rId2"/>
          <a:stretch>
            <a:fillRect/>
          </a:stretch>
        </p:blipFill>
        <p:spPr>
          <a:xfrm>
            <a:off x="247516" y="2743200"/>
            <a:ext cx="5609505" cy="3267075"/>
          </a:xfrm>
          <a:prstGeom prst="rect">
            <a:avLst/>
          </a:prstGeom>
        </p:spPr>
      </p:pic>
      <p:pic>
        <p:nvPicPr>
          <p:cNvPr id="14" name="Imagen 13">
            <a:extLst>
              <a:ext uri="{FF2B5EF4-FFF2-40B4-BE49-F238E27FC236}">
                <a16:creationId xmlns:a16="http://schemas.microsoft.com/office/drawing/2014/main" id="{47374CD1-F9B7-B722-E467-5386D343107C}"/>
              </a:ext>
            </a:extLst>
          </p:cNvPr>
          <p:cNvPicPr>
            <a:picLocks noChangeAspect="1"/>
          </p:cNvPicPr>
          <p:nvPr/>
        </p:nvPicPr>
        <p:blipFill>
          <a:blip r:embed="rId3"/>
          <a:stretch>
            <a:fillRect/>
          </a:stretch>
        </p:blipFill>
        <p:spPr>
          <a:xfrm>
            <a:off x="6258780" y="2652474"/>
            <a:ext cx="5857020" cy="3448526"/>
          </a:xfrm>
          <a:prstGeom prst="rect">
            <a:avLst/>
          </a:prstGeom>
        </p:spPr>
      </p:pic>
    </p:spTree>
    <p:extLst>
      <p:ext uri="{BB962C8B-B14F-4D97-AF65-F5344CB8AC3E}">
        <p14:creationId xmlns:p14="http://schemas.microsoft.com/office/powerpoint/2010/main" val="8181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BA54F4-CC65-3255-26BE-A628754DEF1E}"/>
              </a:ext>
            </a:extLst>
          </p:cNvPr>
          <p:cNvSpPr txBox="1"/>
          <p:nvPr/>
        </p:nvSpPr>
        <p:spPr>
          <a:xfrm>
            <a:off x="6191250" y="5934670"/>
            <a:ext cx="6000750" cy="923330"/>
          </a:xfrm>
          <a:prstGeom prst="rect">
            <a:avLst/>
          </a:prstGeom>
          <a:noFill/>
        </p:spPr>
        <p:txBody>
          <a:bodyPr wrap="square" rtlCol="0">
            <a:spAutoFit/>
          </a:bodyPr>
          <a:lstStyle/>
          <a:p>
            <a:pPr algn="r"/>
            <a:r>
              <a:rPr lang="es-ES" b="1" dirty="0">
                <a:solidFill>
                  <a:schemeClr val="bg1"/>
                </a:solidFill>
              </a:rPr>
              <a:t>Rogelio García Álvarez</a:t>
            </a:r>
          </a:p>
          <a:p>
            <a:pPr algn="r"/>
            <a:r>
              <a:rPr lang="en-US" b="1" dirty="0">
                <a:solidFill>
                  <a:schemeClr val="bg1"/>
                </a:solidFill>
              </a:rPr>
              <a:t>Machine Learning project. Bootcamp Data Science 2023-2024</a:t>
            </a:r>
          </a:p>
          <a:p>
            <a:pPr algn="r"/>
            <a:r>
              <a:rPr lang="es-ES" b="1" dirty="0">
                <a:solidFill>
                  <a:schemeClr val="bg1"/>
                </a:solidFill>
              </a:rPr>
              <a:t>08/04/2024</a:t>
            </a:r>
          </a:p>
        </p:txBody>
      </p:sp>
      <p:sp>
        <p:nvSpPr>
          <p:cNvPr id="3" name="CuadroTexto 2">
            <a:extLst>
              <a:ext uri="{FF2B5EF4-FFF2-40B4-BE49-F238E27FC236}">
                <a16:creationId xmlns:a16="http://schemas.microsoft.com/office/drawing/2014/main" id="{2B5336BD-8703-9A20-E764-267662917C2D}"/>
              </a:ext>
            </a:extLst>
          </p:cNvPr>
          <p:cNvSpPr txBox="1"/>
          <p:nvPr/>
        </p:nvSpPr>
        <p:spPr>
          <a:xfrm>
            <a:off x="6543674" y="3924300"/>
            <a:ext cx="5648326" cy="584775"/>
          </a:xfrm>
          <a:prstGeom prst="rect">
            <a:avLst/>
          </a:prstGeom>
          <a:noFill/>
        </p:spPr>
        <p:txBody>
          <a:bodyPr wrap="square" rtlCol="0">
            <a:spAutoFit/>
          </a:bodyPr>
          <a:lstStyle/>
          <a:p>
            <a:pPr algn="ctr"/>
            <a:r>
              <a:rPr lang="en-US" sz="3200" b="1" dirty="0">
                <a:solidFill>
                  <a:schemeClr val="bg1"/>
                </a:solidFill>
              </a:rPr>
              <a:t>Thank you for your attention</a:t>
            </a:r>
            <a:endParaRPr lang="es-ES" sz="3200" b="1" dirty="0">
              <a:solidFill>
                <a:schemeClr val="bg1"/>
              </a:solidFill>
            </a:endParaRPr>
          </a:p>
        </p:txBody>
      </p:sp>
      <p:pic>
        <p:nvPicPr>
          <p:cNvPr id="1030" name="Picture 6" descr="una imagen para la portada de una presentacion de un proyecto de aplicacion de un modelo de deep learning para la deteccion de defectos en latas de comida con el fondo blanco">
            <a:extLst>
              <a:ext uri="{FF2B5EF4-FFF2-40B4-BE49-F238E27FC236}">
                <a16:creationId xmlns:a16="http://schemas.microsoft.com/office/drawing/2014/main" id="{655ABA4B-C9BE-800F-C047-6C58894E7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90" y="228351"/>
            <a:ext cx="5259615" cy="525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93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427;p54">
            <a:extLst>
              <a:ext uri="{FF2B5EF4-FFF2-40B4-BE49-F238E27FC236}">
                <a16:creationId xmlns:a16="http://schemas.microsoft.com/office/drawing/2014/main" id="{A53A2886-2E7F-AAC9-2C02-D33D832A0DDB}"/>
              </a:ext>
            </a:extLst>
          </p:cNvPr>
          <p:cNvSpPr txBox="1">
            <a:spLocks/>
          </p:cNvSpPr>
          <p:nvPr/>
        </p:nvSpPr>
        <p:spPr>
          <a:xfrm>
            <a:off x="1452585" y="158111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01</a:t>
            </a:r>
          </a:p>
        </p:txBody>
      </p:sp>
      <p:sp>
        <p:nvSpPr>
          <p:cNvPr id="49" name="Google Shape;428;p54">
            <a:extLst>
              <a:ext uri="{FF2B5EF4-FFF2-40B4-BE49-F238E27FC236}">
                <a16:creationId xmlns:a16="http://schemas.microsoft.com/office/drawing/2014/main" id="{FC4292A8-C7DC-6CE1-36E3-2C4EC12E60DA}"/>
              </a:ext>
            </a:extLst>
          </p:cNvPr>
          <p:cNvSpPr txBox="1">
            <a:spLocks/>
          </p:cNvSpPr>
          <p:nvPr/>
        </p:nvSpPr>
        <p:spPr>
          <a:xfrm>
            <a:off x="2623934" y="1515364"/>
            <a:ext cx="4948441"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marR="0" lvl="0" indent="0" algn="l" defTabSz="914400" rtl="0" eaLnBrk="1" fontAlgn="auto" latinLnBrk="0" hangingPunct="1">
              <a:lnSpc>
                <a:spcPct val="100000"/>
              </a:lnSpc>
              <a:spcBef>
                <a:spcPts val="0"/>
              </a:spcBef>
              <a:spcAft>
                <a:spcPts val="1600"/>
              </a:spcAft>
              <a:buClr>
                <a:srgbClr val="000000"/>
              </a:buClr>
              <a:buSzPts val="1800"/>
              <a:buFont typeface="Encode Sans"/>
              <a:buNone/>
              <a:tabLst/>
              <a:defRPr/>
            </a:pPr>
            <a:r>
              <a:rPr kumimoji="0" lang="en-US" sz="1800" b="1" i="0" u="none" strike="noStrike" kern="0" cap="none" spc="0" normalizeH="0" baseline="0" dirty="0">
                <a:ln>
                  <a:noFill/>
                </a:ln>
                <a:solidFill>
                  <a:srgbClr val="000000"/>
                </a:solidFill>
                <a:effectLst/>
                <a:uLnTx/>
                <a:uFillTx/>
                <a:latin typeface="Encode Sans"/>
                <a:sym typeface="Encode Sans"/>
              </a:rPr>
              <a:t>Introduction to the Machine Learning project</a:t>
            </a:r>
          </a:p>
        </p:txBody>
      </p:sp>
      <p:sp>
        <p:nvSpPr>
          <p:cNvPr id="51" name="Google Shape;430;p54">
            <a:extLst>
              <a:ext uri="{FF2B5EF4-FFF2-40B4-BE49-F238E27FC236}">
                <a16:creationId xmlns:a16="http://schemas.microsoft.com/office/drawing/2014/main" id="{735A7723-0140-63AC-4AC8-5875B978CDFA}"/>
              </a:ext>
            </a:extLst>
          </p:cNvPr>
          <p:cNvSpPr txBox="1">
            <a:spLocks/>
          </p:cNvSpPr>
          <p:nvPr/>
        </p:nvSpPr>
        <p:spPr>
          <a:xfrm>
            <a:off x="1452585" y="396109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03</a:t>
            </a:r>
          </a:p>
        </p:txBody>
      </p:sp>
      <p:sp>
        <p:nvSpPr>
          <p:cNvPr id="52" name="Google Shape;431;p54">
            <a:extLst>
              <a:ext uri="{FF2B5EF4-FFF2-40B4-BE49-F238E27FC236}">
                <a16:creationId xmlns:a16="http://schemas.microsoft.com/office/drawing/2014/main" id="{0DA62AEE-DFA9-6CB9-D09A-10CC2B6EA20E}"/>
              </a:ext>
            </a:extLst>
          </p:cNvPr>
          <p:cNvSpPr txBox="1">
            <a:spLocks/>
          </p:cNvSpPr>
          <p:nvPr/>
        </p:nvSpPr>
        <p:spPr>
          <a:xfrm>
            <a:off x="2623934" y="3895344"/>
            <a:ext cx="3192663"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marR="0" lvl="0" indent="0" algn="l" defTabSz="914400" rtl="0" eaLnBrk="1" fontAlgn="auto" latinLnBrk="0" hangingPunct="1">
              <a:lnSpc>
                <a:spcPct val="100000"/>
              </a:lnSpc>
              <a:spcBef>
                <a:spcPts val="0"/>
              </a:spcBef>
              <a:spcAft>
                <a:spcPts val="1600"/>
              </a:spcAft>
              <a:buClr>
                <a:srgbClr val="000000"/>
              </a:buClr>
              <a:buSzPts val="1800"/>
              <a:buFont typeface="Encode Sans"/>
              <a:buNone/>
              <a:tabLst/>
              <a:defRPr/>
            </a:pPr>
            <a:r>
              <a:rPr lang="en-US" kern="0" dirty="0">
                <a:solidFill>
                  <a:srgbClr val="000000"/>
                </a:solidFill>
              </a:rPr>
              <a:t>Modeling</a:t>
            </a:r>
            <a:endParaRPr kumimoji="0" lang="en-US" sz="1800" b="1" i="0" u="none" strike="noStrike" kern="0" cap="none" spc="0" normalizeH="0" baseline="0" dirty="0">
              <a:ln>
                <a:noFill/>
              </a:ln>
              <a:solidFill>
                <a:srgbClr val="000000"/>
              </a:solidFill>
              <a:effectLst/>
              <a:uLnTx/>
              <a:uFillTx/>
              <a:sym typeface="Encode Sans"/>
            </a:endParaRPr>
          </a:p>
        </p:txBody>
      </p:sp>
      <p:sp>
        <p:nvSpPr>
          <p:cNvPr id="54" name="Google Shape;433;p54">
            <a:extLst>
              <a:ext uri="{FF2B5EF4-FFF2-40B4-BE49-F238E27FC236}">
                <a16:creationId xmlns:a16="http://schemas.microsoft.com/office/drawing/2014/main" id="{4F851CDB-7629-E6DD-A255-F5C75DA599B1}"/>
              </a:ext>
            </a:extLst>
          </p:cNvPr>
          <p:cNvSpPr txBox="1">
            <a:spLocks/>
          </p:cNvSpPr>
          <p:nvPr/>
        </p:nvSpPr>
        <p:spPr>
          <a:xfrm>
            <a:off x="1452585" y="2767324"/>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4000" b="1" i="0" u="none" strike="noStrike" kern="0" cap="none" spc="0" normalizeH="0" baseline="0" noProof="0" dirty="0">
                <a:ln>
                  <a:noFill/>
                </a:ln>
                <a:solidFill>
                  <a:schemeClr val="accent2"/>
                </a:solidFill>
                <a:effectLst/>
                <a:uLnTx/>
                <a:uFillTx/>
                <a:latin typeface="Encode Sans"/>
                <a:sym typeface="Encode Sans"/>
              </a:rPr>
              <a:t>02</a:t>
            </a:r>
          </a:p>
        </p:txBody>
      </p:sp>
      <p:sp>
        <p:nvSpPr>
          <p:cNvPr id="55" name="Google Shape;434;p54">
            <a:extLst>
              <a:ext uri="{FF2B5EF4-FFF2-40B4-BE49-F238E27FC236}">
                <a16:creationId xmlns:a16="http://schemas.microsoft.com/office/drawing/2014/main" id="{BA7D3FC6-EFDF-BF05-FF8B-50A8C5AB2B11}"/>
              </a:ext>
            </a:extLst>
          </p:cNvPr>
          <p:cNvSpPr txBox="1">
            <a:spLocks/>
          </p:cNvSpPr>
          <p:nvPr/>
        </p:nvSpPr>
        <p:spPr>
          <a:xfrm>
            <a:off x="2623934" y="2701574"/>
            <a:ext cx="4417395"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lvl="0" indent="0">
              <a:spcAft>
                <a:spcPts val="1600"/>
              </a:spcAft>
              <a:buClr>
                <a:srgbClr val="000000"/>
              </a:buClr>
              <a:defRPr/>
            </a:pPr>
            <a:r>
              <a:rPr lang="en-US" kern="0" dirty="0">
                <a:solidFill>
                  <a:srgbClr val="000000"/>
                </a:solidFill>
              </a:rPr>
              <a:t>Product and associated defectology</a:t>
            </a:r>
            <a:endParaRPr kumimoji="0" lang="en-US" sz="1800" b="1" i="0" u="none" strike="noStrike" kern="0" cap="none" spc="0" normalizeH="0" baseline="0" dirty="0">
              <a:ln>
                <a:noFill/>
              </a:ln>
              <a:solidFill>
                <a:srgbClr val="000000"/>
              </a:solidFill>
              <a:effectLst/>
              <a:uLnTx/>
              <a:uFillTx/>
              <a:sym typeface="Encode Sans"/>
            </a:endParaRPr>
          </a:p>
        </p:txBody>
      </p:sp>
      <p:sp>
        <p:nvSpPr>
          <p:cNvPr id="60" name="Google Shape;439;p54">
            <a:extLst>
              <a:ext uri="{FF2B5EF4-FFF2-40B4-BE49-F238E27FC236}">
                <a16:creationId xmlns:a16="http://schemas.microsoft.com/office/drawing/2014/main" id="{22368D66-B446-06F9-8BEC-ADC3E8BD47A1}"/>
              </a:ext>
            </a:extLst>
          </p:cNvPr>
          <p:cNvSpPr/>
          <p:nvPr/>
        </p:nvSpPr>
        <p:spPr>
          <a:xfrm>
            <a:off x="2519160" y="158114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1" name="Google Shape;440;p54">
            <a:extLst>
              <a:ext uri="{FF2B5EF4-FFF2-40B4-BE49-F238E27FC236}">
                <a16:creationId xmlns:a16="http://schemas.microsoft.com/office/drawing/2014/main" id="{FFCF346F-84D9-CD1F-D883-E7D2BB53A0B5}"/>
              </a:ext>
            </a:extLst>
          </p:cNvPr>
          <p:cNvSpPr/>
          <p:nvPr/>
        </p:nvSpPr>
        <p:spPr>
          <a:xfrm>
            <a:off x="2519160" y="396112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2" name="Google Shape;441;p54">
            <a:extLst>
              <a:ext uri="{FF2B5EF4-FFF2-40B4-BE49-F238E27FC236}">
                <a16:creationId xmlns:a16="http://schemas.microsoft.com/office/drawing/2014/main" id="{B4D9CC63-D86A-D159-92A1-53D91992B790}"/>
              </a:ext>
            </a:extLst>
          </p:cNvPr>
          <p:cNvSpPr/>
          <p:nvPr/>
        </p:nvSpPr>
        <p:spPr>
          <a:xfrm>
            <a:off x="2519160" y="276735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2"/>
              </a:solidFill>
              <a:effectLst/>
              <a:uLnTx/>
              <a:uFillTx/>
              <a:latin typeface="Arial"/>
              <a:cs typeface="Arial"/>
              <a:sym typeface="Arial"/>
            </a:endParaRPr>
          </a:p>
        </p:txBody>
      </p:sp>
      <p:sp>
        <p:nvSpPr>
          <p:cNvPr id="64" name="CuadroTexto 63">
            <a:extLst>
              <a:ext uri="{FF2B5EF4-FFF2-40B4-BE49-F238E27FC236}">
                <a16:creationId xmlns:a16="http://schemas.microsoft.com/office/drawing/2014/main" id="{C1677CDB-AE5F-0EEC-B9E4-67BEC49CE9AC}"/>
              </a:ext>
            </a:extLst>
          </p:cNvPr>
          <p:cNvSpPr txBox="1"/>
          <p:nvPr/>
        </p:nvSpPr>
        <p:spPr>
          <a:xfrm>
            <a:off x="2785012" y="3083609"/>
            <a:ext cx="4256317" cy="523220"/>
          </a:xfrm>
          <a:prstGeom prst="rect">
            <a:avLst/>
          </a:prstGeom>
          <a:noFill/>
        </p:spPr>
        <p:txBody>
          <a:bodyPr wrap="square" rtlCol="0">
            <a:spAutoFit/>
          </a:bodyPr>
          <a:lstStyle/>
          <a:p>
            <a:pPr marL="285750" indent="-285750">
              <a:buFontTx/>
              <a:buChar char="-"/>
            </a:pPr>
            <a:r>
              <a:rPr lang="en-US" sz="1400" dirty="0">
                <a:latin typeface="Encode Sans"/>
              </a:rPr>
              <a:t>Quantity and typology of the images</a:t>
            </a:r>
          </a:p>
          <a:p>
            <a:pPr marL="285750" indent="-285750">
              <a:buFontTx/>
              <a:buChar char="-"/>
            </a:pPr>
            <a:r>
              <a:rPr lang="en-US" sz="1400" dirty="0">
                <a:latin typeface="Encode Sans"/>
              </a:rPr>
              <a:t>Classification of defects</a:t>
            </a:r>
          </a:p>
        </p:txBody>
      </p:sp>
      <p:sp>
        <p:nvSpPr>
          <p:cNvPr id="65" name="CuadroTexto 64">
            <a:extLst>
              <a:ext uri="{FF2B5EF4-FFF2-40B4-BE49-F238E27FC236}">
                <a16:creationId xmlns:a16="http://schemas.microsoft.com/office/drawing/2014/main" id="{FBEAE9FE-CE2C-5060-437E-40ABF3590C4F}"/>
              </a:ext>
            </a:extLst>
          </p:cNvPr>
          <p:cNvSpPr txBox="1"/>
          <p:nvPr/>
        </p:nvSpPr>
        <p:spPr>
          <a:xfrm>
            <a:off x="2626857" y="1885312"/>
            <a:ext cx="3206620" cy="523220"/>
          </a:xfrm>
          <a:prstGeom prst="rect">
            <a:avLst/>
          </a:prstGeom>
          <a:noFill/>
        </p:spPr>
        <p:txBody>
          <a:bodyPr wrap="square" rtlCol="0">
            <a:spAutoFit/>
          </a:bodyPr>
          <a:lstStyle/>
          <a:p>
            <a:pPr marL="285750" indent="-285750">
              <a:buFontTx/>
              <a:buChar char="-"/>
            </a:pPr>
            <a:r>
              <a:rPr lang="en-US" sz="1400" dirty="0">
                <a:latin typeface="Encode Sans"/>
              </a:rPr>
              <a:t>Motivation</a:t>
            </a:r>
          </a:p>
          <a:p>
            <a:pPr marL="285750" indent="-285750">
              <a:buFontTx/>
              <a:buChar char="-"/>
            </a:pPr>
            <a:r>
              <a:rPr lang="en-US" sz="1400" dirty="0">
                <a:latin typeface="Encode Sans"/>
              </a:rPr>
              <a:t>Objective</a:t>
            </a:r>
          </a:p>
        </p:txBody>
      </p:sp>
      <p:sp>
        <p:nvSpPr>
          <p:cNvPr id="66" name="CuadroTexto 65">
            <a:extLst>
              <a:ext uri="{FF2B5EF4-FFF2-40B4-BE49-F238E27FC236}">
                <a16:creationId xmlns:a16="http://schemas.microsoft.com/office/drawing/2014/main" id="{01881F03-F6D2-5FCE-6392-7D6561F76BDF}"/>
              </a:ext>
            </a:extLst>
          </p:cNvPr>
          <p:cNvSpPr txBox="1"/>
          <p:nvPr/>
        </p:nvSpPr>
        <p:spPr>
          <a:xfrm>
            <a:off x="2623934" y="4232844"/>
            <a:ext cx="5392566" cy="738664"/>
          </a:xfrm>
          <a:prstGeom prst="rect">
            <a:avLst/>
          </a:prstGeom>
          <a:noFill/>
        </p:spPr>
        <p:txBody>
          <a:bodyPr wrap="square" rtlCol="0">
            <a:spAutoFit/>
          </a:bodyPr>
          <a:lstStyle/>
          <a:p>
            <a:pPr marL="285750" indent="-285750">
              <a:buFontTx/>
              <a:buChar char="-"/>
            </a:pPr>
            <a:r>
              <a:rPr lang="en-US" sz="1400" dirty="0">
                <a:latin typeface="Encode Sans"/>
              </a:rPr>
              <a:t>Image processing</a:t>
            </a:r>
          </a:p>
          <a:p>
            <a:pPr marL="285750" indent="-285750">
              <a:buFontTx/>
              <a:buChar char="-"/>
            </a:pPr>
            <a:r>
              <a:rPr lang="en-US" sz="1400" dirty="0">
                <a:latin typeface="Encode Sans"/>
              </a:rPr>
              <a:t>Structure of the model</a:t>
            </a:r>
          </a:p>
          <a:p>
            <a:pPr marL="285750" indent="-285750">
              <a:buFontTx/>
              <a:buChar char="-"/>
            </a:pPr>
            <a:r>
              <a:rPr lang="en-US" sz="1400" dirty="0">
                <a:latin typeface="Encode Sans"/>
              </a:rPr>
              <a:t>Key figures and results</a:t>
            </a:r>
          </a:p>
        </p:txBody>
      </p:sp>
    </p:spTree>
    <p:extLst>
      <p:ext uri="{BB962C8B-B14F-4D97-AF65-F5344CB8AC3E}">
        <p14:creationId xmlns:p14="http://schemas.microsoft.com/office/powerpoint/2010/main" val="322631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4" grpId="0"/>
      <p:bldP spid="55" grpId="0"/>
      <p:bldP spid="61" grpId="0" animBg="1"/>
      <p:bldP spid="62" grpId="0" animBg="1"/>
      <p:bldP spid="64"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0" y="1057113"/>
            <a:ext cx="1962150" cy="400110"/>
          </a:xfrm>
          <a:prstGeom prst="rect">
            <a:avLst/>
          </a:prstGeom>
          <a:noFill/>
        </p:spPr>
        <p:txBody>
          <a:bodyPr wrap="square" rtlCol="0">
            <a:spAutoFit/>
          </a:bodyPr>
          <a:lstStyle/>
          <a:p>
            <a:r>
              <a:rPr lang="es-ES" b="1" dirty="0">
                <a:latin typeface="Encode Sans"/>
              </a:rPr>
              <a:t>  </a:t>
            </a:r>
            <a:r>
              <a:rPr lang="en-US" sz="2000" b="1" dirty="0">
                <a:latin typeface="Encode Sans"/>
              </a:rPr>
              <a:t>Motivation </a:t>
            </a:r>
            <a:endParaRPr lang="en-US" b="1" dirty="0">
              <a:latin typeface="Encode Sans"/>
            </a:endParaRPr>
          </a:p>
        </p:txBody>
      </p:sp>
      <p:pic>
        <p:nvPicPr>
          <p:cNvPr id="11" name="Imagen 10">
            <a:extLst>
              <a:ext uri="{FF2B5EF4-FFF2-40B4-BE49-F238E27FC236}">
                <a16:creationId xmlns:a16="http://schemas.microsoft.com/office/drawing/2014/main" id="{671CFD1E-4875-49E6-58A4-B95087C8F191}"/>
              </a:ext>
            </a:extLst>
          </p:cNvPr>
          <p:cNvPicPr>
            <a:picLocks noChangeAspect="1"/>
          </p:cNvPicPr>
          <p:nvPr/>
        </p:nvPicPr>
        <p:blipFill>
          <a:blip r:embed="rId2"/>
          <a:stretch>
            <a:fillRect/>
          </a:stretch>
        </p:blipFill>
        <p:spPr>
          <a:xfrm>
            <a:off x="7514800" y="2675508"/>
            <a:ext cx="1513698" cy="1477780"/>
          </a:xfrm>
          <a:prstGeom prst="rect">
            <a:avLst/>
          </a:prstGeom>
        </p:spPr>
      </p:pic>
      <p:pic>
        <p:nvPicPr>
          <p:cNvPr id="2056" name="Picture 8" descr="Qué es la calidad?">
            <a:extLst>
              <a:ext uri="{FF2B5EF4-FFF2-40B4-BE49-F238E27FC236}">
                <a16:creationId xmlns:a16="http://schemas.microsoft.com/office/drawing/2014/main" id="{423E1FE2-7525-451F-E154-18C037AD0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613286"/>
            <a:ext cx="1720115" cy="160876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457C4B6-B56C-37C6-F63F-031B1613DB1B}"/>
              </a:ext>
            </a:extLst>
          </p:cNvPr>
          <p:cNvSpPr txBox="1"/>
          <p:nvPr/>
        </p:nvSpPr>
        <p:spPr>
          <a:xfrm>
            <a:off x="2667428" y="4484372"/>
            <a:ext cx="1943099" cy="923330"/>
          </a:xfrm>
          <a:prstGeom prst="rect">
            <a:avLst/>
          </a:prstGeom>
          <a:noFill/>
        </p:spPr>
        <p:txBody>
          <a:bodyPr wrap="square" rtlCol="0">
            <a:spAutoFit/>
          </a:bodyPr>
          <a:lstStyle/>
          <a:p>
            <a:r>
              <a:rPr lang="es-ES" dirty="0">
                <a:latin typeface="Encode Sans"/>
              </a:rPr>
              <a:t>Production Cost</a:t>
            </a:r>
          </a:p>
          <a:p>
            <a:endParaRPr lang="es-ES" dirty="0">
              <a:latin typeface="Encode Sans"/>
            </a:endParaRPr>
          </a:p>
          <a:p>
            <a:r>
              <a:rPr lang="es-ES" dirty="0">
                <a:latin typeface="Encode Sans"/>
              </a:rPr>
              <a:t>Production Time</a:t>
            </a:r>
          </a:p>
        </p:txBody>
      </p:sp>
      <p:sp>
        <p:nvSpPr>
          <p:cNvPr id="14" name="Flecha: hacia abajo 13">
            <a:extLst>
              <a:ext uri="{FF2B5EF4-FFF2-40B4-BE49-F238E27FC236}">
                <a16:creationId xmlns:a16="http://schemas.microsoft.com/office/drawing/2014/main" id="{D4FED31C-3A16-C70A-F45E-EB6BD8B45A68}"/>
              </a:ext>
            </a:extLst>
          </p:cNvPr>
          <p:cNvSpPr/>
          <p:nvPr/>
        </p:nvSpPr>
        <p:spPr>
          <a:xfrm>
            <a:off x="1932948" y="4484372"/>
            <a:ext cx="667377" cy="945339"/>
          </a:xfrm>
          <a:prstGeom prst="downArrow">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t>€</a:t>
            </a:r>
          </a:p>
        </p:txBody>
      </p:sp>
      <p:sp>
        <p:nvSpPr>
          <p:cNvPr id="16" name="CuadroTexto 15">
            <a:extLst>
              <a:ext uri="{FF2B5EF4-FFF2-40B4-BE49-F238E27FC236}">
                <a16:creationId xmlns:a16="http://schemas.microsoft.com/office/drawing/2014/main" id="{EEDF9384-43B4-6E19-BD95-1298F9C9D057}"/>
              </a:ext>
            </a:extLst>
          </p:cNvPr>
          <p:cNvSpPr txBox="1"/>
          <p:nvPr/>
        </p:nvSpPr>
        <p:spPr>
          <a:xfrm>
            <a:off x="7762876" y="4483537"/>
            <a:ext cx="2666999" cy="923330"/>
          </a:xfrm>
          <a:prstGeom prst="rect">
            <a:avLst/>
          </a:prstGeom>
          <a:noFill/>
        </p:spPr>
        <p:txBody>
          <a:bodyPr wrap="square" rtlCol="0">
            <a:spAutoFit/>
          </a:bodyPr>
          <a:lstStyle/>
          <a:p>
            <a:r>
              <a:rPr lang="en-US" dirty="0">
                <a:latin typeface="Encode Sans"/>
              </a:rPr>
              <a:t>Customer Satisfaction</a:t>
            </a:r>
          </a:p>
          <a:p>
            <a:pPr marL="285750" indent="-285750">
              <a:buFontTx/>
              <a:buChar char="-"/>
            </a:pPr>
            <a:endParaRPr lang="en-US" dirty="0">
              <a:latin typeface="Encode Sans"/>
            </a:endParaRPr>
          </a:p>
          <a:p>
            <a:r>
              <a:rPr lang="en-US" dirty="0">
                <a:latin typeface="Encode Sans"/>
              </a:rPr>
              <a:t>Brand Image</a:t>
            </a:r>
          </a:p>
        </p:txBody>
      </p:sp>
      <p:pic>
        <p:nvPicPr>
          <p:cNvPr id="20" name="Imagen 19">
            <a:extLst>
              <a:ext uri="{FF2B5EF4-FFF2-40B4-BE49-F238E27FC236}">
                <a16:creationId xmlns:a16="http://schemas.microsoft.com/office/drawing/2014/main" id="{9DA37399-2402-55C7-7B11-EE396C33C43B}"/>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6990924" y="4618790"/>
            <a:ext cx="667377" cy="661418"/>
          </a:xfrm>
          <a:prstGeom prst="rect">
            <a:avLst/>
          </a:prstGeom>
        </p:spPr>
      </p:pic>
      <p:sp>
        <p:nvSpPr>
          <p:cNvPr id="21" name="CuadroTexto 20">
            <a:extLst>
              <a:ext uri="{FF2B5EF4-FFF2-40B4-BE49-F238E27FC236}">
                <a16:creationId xmlns:a16="http://schemas.microsoft.com/office/drawing/2014/main" id="{BDE13CA1-E050-538B-4BD3-0F5D15354CC3}"/>
              </a:ext>
            </a:extLst>
          </p:cNvPr>
          <p:cNvSpPr txBox="1"/>
          <p:nvPr/>
        </p:nvSpPr>
        <p:spPr>
          <a:xfrm>
            <a:off x="114941" y="1719541"/>
            <a:ext cx="10838810" cy="369332"/>
          </a:xfrm>
          <a:prstGeom prst="rect">
            <a:avLst/>
          </a:prstGeom>
          <a:noFill/>
        </p:spPr>
        <p:txBody>
          <a:bodyPr wrap="square" rtlCol="0">
            <a:spAutoFit/>
          </a:bodyPr>
          <a:lstStyle/>
          <a:p>
            <a:r>
              <a:rPr lang="en-US" dirty="0">
                <a:latin typeface="Encode Sans"/>
              </a:rPr>
              <a:t>To find a solution to quality escapes in the manufacturing process to improve the two main aspects of the business</a:t>
            </a:r>
            <a:endParaRPr lang="es-ES" dirty="0">
              <a:latin typeface="Encode Sans"/>
            </a:endParaRPr>
          </a:p>
        </p:txBody>
      </p:sp>
    </p:spTree>
    <p:extLst>
      <p:ext uri="{BB962C8B-B14F-4D97-AF65-F5344CB8AC3E}">
        <p14:creationId xmlns:p14="http://schemas.microsoft.com/office/powerpoint/2010/main" val="336698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500"/>
                                        <p:tgtEl>
                                          <p:spTgt spid="205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0" y="1057113"/>
            <a:ext cx="1962150" cy="400110"/>
          </a:xfrm>
          <a:prstGeom prst="rect">
            <a:avLst/>
          </a:prstGeom>
          <a:noFill/>
        </p:spPr>
        <p:txBody>
          <a:bodyPr wrap="square" rtlCol="0">
            <a:spAutoFit/>
          </a:bodyPr>
          <a:lstStyle/>
          <a:p>
            <a:r>
              <a:rPr lang="es-ES" dirty="0">
                <a:latin typeface="Encode Sans"/>
              </a:rPr>
              <a:t>  </a:t>
            </a:r>
            <a:r>
              <a:rPr lang="en-US" sz="2000" b="1" dirty="0">
                <a:latin typeface="Encode Sans"/>
              </a:rPr>
              <a:t>Objective</a:t>
            </a:r>
            <a:endParaRPr lang="en-US" b="1" dirty="0">
              <a:latin typeface="Encode Sans"/>
            </a:endParaRPr>
          </a:p>
        </p:txBody>
      </p:sp>
      <p:sp>
        <p:nvSpPr>
          <p:cNvPr id="3" name="CuadroTexto 2">
            <a:extLst>
              <a:ext uri="{FF2B5EF4-FFF2-40B4-BE49-F238E27FC236}">
                <a16:creationId xmlns:a16="http://schemas.microsoft.com/office/drawing/2014/main" id="{3EF9FD10-14CC-DFAC-3B5F-C0B98457C6B5}"/>
              </a:ext>
            </a:extLst>
          </p:cNvPr>
          <p:cNvSpPr txBox="1"/>
          <p:nvPr/>
        </p:nvSpPr>
        <p:spPr>
          <a:xfrm>
            <a:off x="110477" y="1803958"/>
            <a:ext cx="2874534" cy="646331"/>
          </a:xfrm>
          <a:prstGeom prst="rect">
            <a:avLst/>
          </a:prstGeom>
          <a:noFill/>
        </p:spPr>
        <p:txBody>
          <a:bodyPr wrap="square" rtlCol="0">
            <a:spAutoFit/>
          </a:bodyPr>
          <a:lstStyle/>
          <a:p>
            <a:pPr algn="ctr"/>
            <a:r>
              <a:rPr lang="en-US" dirty="0">
                <a:latin typeface="Encode Sans"/>
              </a:rPr>
              <a:t>To model a Convolutional Neural Network  </a:t>
            </a:r>
          </a:p>
        </p:txBody>
      </p:sp>
      <p:sp>
        <p:nvSpPr>
          <p:cNvPr id="4" name="CuadroTexto 3">
            <a:extLst>
              <a:ext uri="{FF2B5EF4-FFF2-40B4-BE49-F238E27FC236}">
                <a16:creationId xmlns:a16="http://schemas.microsoft.com/office/drawing/2014/main" id="{A5B1EB45-BAD5-FBED-82DB-B2F248132AC3}"/>
              </a:ext>
            </a:extLst>
          </p:cNvPr>
          <p:cNvSpPr txBox="1"/>
          <p:nvPr/>
        </p:nvSpPr>
        <p:spPr>
          <a:xfrm>
            <a:off x="8921592" y="2745965"/>
            <a:ext cx="2296098" cy="646331"/>
          </a:xfrm>
          <a:prstGeom prst="rect">
            <a:avLst/>
          </a:prstGeom>
          <a:noFill/>
        </p:spPr>
        <p:txBody>
          <a:bodyPr wrap="square" rtlCol="0">
            <a:spAutoFit/>
          </a:bodyPr>
          <a:lstStyle/>
          <a:p>
            <a:pPr algn="ctr"/>
            <a:r>
              <a:rPr lang="en-US" dirty="0">
                <a:latin typeface="Encode Sans"/>
              </a:rPr>
              <a:t>To detect defects in food cans</a:t>
            </a:r>
          </a:p>
        </p:txBody>
      </p:sp>
      <p:grpSp>
        <p:nvGrpSpPr>
          <p:cNvPr id="23" name="Grupo 22">
            <a:extLst>
              <a:ext uri="{FF2B5EF4-FFF2-40B4-BE49-F238E27FC236}">
                <a16:creationId xmlns:a16="http://schemas.microsoft.com/office/drawing/2014/main" id="{0712AC1F-7F45-F909-C4DC-739CB56A8ADA}"/>
              </a:ext>
            </a:extLst>
          </p:cNvPr>
          <p:cNvGrpSpPr/>
          <p:nvPr/>
        </p:nvGrpSpPr>
        <p:grpSpPr>
          <a:xfrm>
            <a:off x="2816310" y="1051296"/>
            <a:ext cx="5673172" cy="3564404"/>
            <a:chOff x="2142542" y="1902745"/>
            <a:chExt cx="6755312" cy="3593279"/>
          </a:xfrm>
        </p:grpSpPr>
        <p:pic>
          <p:nvPicPr>
            <p:cNvPr id="6" name="Imagen 5">
              <a:extLst>
                <a:ext uri="{FF2B5EF4-FFF2-40B4-BE49-F238E27FC236}">
                  <a16:creationId xmlns:a16="http://schemas.microsoft.com/office/drawing/2014/main" id="{9C3913FA-8FA5-591B-FD5D-0560F24A218D}"/>
                </a:ext>
              </a:extLst>
            </p:cNvPr>
            <p:cNvPicPr>
              <a:picLocks noChangeAspect="1"/>
            </p:cNvPicPr>
            <p:nvPr/>
          </p:nvPicPr>
          <p:blipFill>
            <a:blip r:embed="rId2"/>
            <a:stretch>
              <a:fillRect/>
            </a:stretch>
          </p:blipFill>
          <p:spPr>
            <a:xfrm>
              <a:off x="2409204" y="1902745"/>
              <a:ext cx="6488650" cy="3593279"/>
            </a:xfrm>
            <a:prstGeom prst="rect">
              <a:avLst/>
            </a:prstGeom>
          </p:spPr>
        </p:pic>
        <p:sp>
          <p:nvSpPr>
            <p:cNvPr id="7" name="Rectángulo 6">
              <a:extLst>
                <a:ext uri="{FF2B5EF4-FFF2-40B4-BE49-F238E27FC236}">
                  <a16:creationId xmlns:a16="http://schemas.microsoft.com/office/drawing/2014/main" id="{4A0FA0CB-A506-82E7-7E10-4188B62D5F67}"/>
                </a:ext>
              </a:extLst>
            </p:cNvPr>
            <p:cNvSpPr/>
            <p:nvPr/>
          </p:nvSpPr>
          <p:spPr>
            <a:xfrm>
              <a:off x="2839453" y="4834606"/>
              <a:ext cx="4177364" cy="536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E650E46C-2402-131B-1BA1-56B675C6DE49}"/>
                </a:ext>
              </a:extLst>
            </p:cNvPr>
            <p:cNvSpPr/>
            <p:nvPr/>
          </p:nvSpPr>
          <p:spPr>
            <a:xfrm>
              <a:off x="7094761" y="3531227"/>
              <a:ext cx="1732547" cy="326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Dense layers</a:t>
              </a:r>
            </a:p>
          </p:txBody>
        </p:sp>
        <p:sp>
          <p:nvSpPr>
            <p:cNvPr id="9" name="Rectángulo 8">
              <a:extLst>
                <a:ext uri="{FF2B5EF4-FFF2-40B4-BE49-F238E27FC236}">
                  <a16:creationId xmlns:a16="http://schemas.microsoft.com/office/drawing/2014/main" id="{9B758DDD-1546-4285-C8D3-D68DBF4D2D44}"/>
                </a:ext>
              </a:extLst>
            </p:cNvPr>
            <p:cNvSpPr/>
            <p:nvPr/>
          </p:nvSpPr>
          <p:spPr>
            <a:xfrm rot="17635695">
              <a:off x="3606724" y="2804522"/>
              <a:ext cx="1897781" cy="394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Convolutional layer</a:t>
              </a:r>
            </a:p>
          </p:txBody>
        </p:sp>
        <p:sp>
          <p:nvSpPr>
            <p:cNvPr id="13" name="Rectángulo 12">
              <a:extLst>
                <a:ext uri="{FF2B5EF4-FFF2-40B4-BE49-F238E27FC236}">
                  <a16:creationId xmlns:a16="http://schemas.microsoft.com/office/drawing/2014/main" id="{4A0EBF82-7CD9-2262-4B76-93C634D91525}"/>
                </a:ext>
              </a:extLst>
            </p:cNvPr>
            <p:cNvSpPr/>
            <p:nvPr/>
          </p:nvSpPr>
          <p:spPr>
            <a:xfrm rot="17961876">
              <a:off x="4974766" y="2850005"/>
              <a:ext cx="1897781" cy="495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Convolutional layer</a:t>
              </a:r>
            </a:p>
          </p:txBody>
        </p:sp>
        <p:sp>
          <p:nvSpPr>
            <p:cNvPr id="15" name="Rectángulo 14">
              <a:extLst>
                <a:ext uri="{FF2B5EF4-FFF2-40B4-BE49-F238E27FC236}">
                  <a16:creationId xmlns:a16="http://schemas.microsoft.com/office/drawing/2014/main" id="{19689E28-45CF-BB4F-32D2-5E4163A75405}"/>
                </a:ext>
              </a:extLst>
            </p:cNvPr>
            <p:cNvSpPr/>
            <p:nvPr/>
          </p:nvSpPr>
          <p:spPr>
            <a:xfrm rot="17815381">
              <a:off x="4396507" y="3056736"/>
              <a:ext cx="1690450" cy="326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Pooling layer</a:t>
              </a:r>
            </a:p>
          </p:txBody>
        </p:sp>
        <p:sp>
          <p:nvSpPr>
            <p:cNvPr id="17" name="Rectángulo 16">
              <a:extLst>
                <a:ext uri="{FF2B5EF4-FFF2-40B4-BE49-F238E27FC236}">
                  <a16:creationId xmlns:a16="http://schemas.microsoft.com/office/drawing/2014/main" id="{AF248D37-D827-EA7B-C1EA-BCF106D9938A}"/>
                </a:ext>
              </a:extLst>
            </p:cNvPr>
            <p:cNvSpPr/>
            <p:nvPr/>
          </p:nvSpPr>
          <p:spPr>
            <a:xfrm rot="17815381">
              <a:off x="5602636" y="3110184"/>
              <a:ext cx="1690450" cy="32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Pooling layer</a:t>
              </a:r>
            </a:p>
          </p:txBody>
        </p:sp>
        <p:sp>
          <p:nvSpPr>
            <p:cNvPr id="18" name="Rectángulo 17">
              <a:extLst>
                <a:ext uri="{FF2B5EF4-FFF2-40B4-BE49-F238E27FC236}">
                  <a16:creationId xmlns:a16="http://schemas.microsoft.com/office/drawing/2014/main" id="{F0E6B4B6-CFD0-1BDB-607F-0EBD8FAAE5A0}"/>
                </a:ext>
              </a:extLst>
            </p:cNvPr>
            <p:cNvSpPr/>
            <p:nvPr/>
          </p:nvSpPr>
          <p:spPr>
            <a:xfrm>
              <a:off x="6869610" y="3647975"/>
              <a:ext cx="269508" cy="13716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600" dirty="0"/>
                <a:t>Flatten layer</a:t>
              </a:r>
            </a:p>
          </p:txBody>
        </p:sp>
        <p:sp>
          <p:nvSpPr>
            <p:cNvPr id="22" name="Rectángulo 21">
              <a:extLst>
                <a:ext uri="{FF2B5EF4-FFF2-40B4-BE49-F238E27FC236}">
                  <a16:creationId xmlns:a16="http://schemas.microsoft.com/office/drawing/2014/main" id="{184C5C08-DE4B-A4B6-8A39-7304A16631EE}"/>
                </a:ext>
              </a:extLst>
            </p:cNvPr>
            <p:cNvSpPr/>
            <p:nvPr/>
          </p:nvSpPr>
          <p:spPr>
            <a:xfrm>
              <a:off x="2142542" y="3535908"/>
              <a:ext cx="1535222" cy="32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DD0C0FDC-552C-0664-28C4-646C20144DD1}"/>
                </a:ext>
              </a:extLst>
            </p:cNvPr>
            <p:cNvPicPr>
              <a:picLocks noChangeAspect="1"/>
            </p:cNvPicPr>
            <p:nvPr/>
          </p:nvPicPr>
          <p:blipFill>
            <a:blip r:embed="rId3"/>
            <a:stretch>
              <a:fillRect/>
            </a:stretch>
          </p:blipFill>
          <p:spPr>
            <a:xfrm>
              <a:off x="2537716" y="3694703"/>
              <a:ext cx="909237" cy="1199935"/>
            </a:xfrm>
            <a:prstGeom prst="rect">
              <a:avLst/>
            </a:prstGeom>
          </p:spPr>
        </p:pic>
      </p:grpSp>
      <p:sp>
        <p:nvSpPr>
          <p:cNvPr id="24" name="CuadroTexto 23">
            <a:extLst>
              <a:ext uri="{FF2B5EF4-FFF2-40B4-BE49-F238E27FC236}">
                <a16:creationId xmlns:a16="http://schemas.microsoft.com/office/drawing/2014/main" id="{305B8E3B-4077-FC9E-EF90-75067BDF7B35}"/>
              </a:ext>
            </a:extLst>
          </p:cNvPr>
          <p:cNvSpPr txBox="1"/>
          <p:nvPr/>
        </p:nvSpPr>
        <p:spPr>
          <a:xfrm>
            <a:off x="1150474" y="5208280"/>
            <a:ext cx="9228787" cy="646331"/>
          </a:xfrm>
          <a:prstGeom prst="rect">
            <a:avLst/>
          </a:prstGeom>
          <a:noFill/>
        </p:spPr>
        <p:txBody>
          <a:bodyPr wrap="square" rtlCol="0">
            <a:spAutoFit/>
          </a:bodyPr>
          <a:lstStyle/>
          <a:p>
            <a:pPr algn="ctr"/>
            <a:r>
              <a:rPr lang="en-US" b="1" dirty="0">
                <a:latin typeface="Encode Sans"/>
              </a:rPr>
              <a:t>By applying a combined strategy of automated inspection and manual inspection the quality inspection process is enforced and production costs and times are reduced</a:t>
            </a:r>
          </a:p>
        </p:txBody>
      </p:sp>
    </p:spTree>
    <p:extLst>
      <p:ext uri="{BB962C8B-B14F-4D97-AF65-F5344CB8AC3E}">
        <p14:creationId xmlns:p14="http://schemas.microsoft.com/office/powerpoint/2010/main" val="350326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fontScale="90000"/>
          </a:bodyPr>
          <a:lstStyle/>
          <a:p>
            <a:r>
              <a:rPr lang="es-ES" sz="4000" dirty="0">
                <a:latin typeface="Encode Sans"/>
              </a:rPr>
              <a:t>  </a:t>
            </a:r>
            <a:r>
              <a:rPr lang="en-US" sz="4000" b="1" dirty="0">
                <a:latin typeface="Encode Sans"/>
              </a:rPr>
              <a:t>Introduction to the Machine Learning project</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1" y="1057113"/>
            <a:ext cx="4484884" cy="400110"/>
          </a:xfrm>
          <a:prstGeom prst="rect">
            <a:avLst/>
          </a:prstGeom>
          <a:noFill/>
        </p:spPr>
        <p:txBody>
          <a:bodyPr wrap="square" rtlCol="0">
            <a:spAutoFit/>
          </a:bodyPr>
          <a:lstStyle/>
          <a:p>
            <a:r>
              <a:rPr lang="es-ES" dirty="0">
                <a:latin typeface="Encode Sans"/>
              </a:rPr>
              <a:t>  </a:t>
            </a:r>
            <a:r>
              <a:rPr lang="en-US" sz="2000" b="1" dirty="0">
                <a:latin typeface="Encode Sans"/>
              </a:rPr>
              <a:t>Why a Deep Learning model?</a:t>
            </a:r>
            <a:endParaRPr lang="en-US" b="1" dirty="0">
              <a:latin typeface="Encode Sans"/>
            </a:endParaRPr>
          </a:p>
        </p:txBody>
      </p:sp>
      <p:sp>
        <p:nvSpPr>
          <p:cNvPr id="5" name="CuadroTexto 4">
            <a:extLst>
              <a:ext uri="{FF2B5EF4-FFF2-40B4-BE49-F238E27FC236}">
                <a16:creationId xmlns:a16="http://schemas.microsoft.com/office/drawing/2014/main" id="{6812B4B8-3A80-A7E7-754D-B2EF79287D04}"/>
              </a:ext>
            </a:extLst>
          </p:cNvPr>
          <p:cNvSpPr txBox="1"/>
          <p:nvPr/>
        </p:nvSpPr>
        <p:spPr>
          <a:xfrm>
            <a:off x="598267" y="1798144"/>
            <a:ext cx="9757216" cy="338554"/>
          </a:xfrm>
          <a:prstGeom prst="rect">
            <a:avLst/>
          </a:prstGeom>
          <a:noFill/>
        </p:spPr>
        <p:txBody>
          <a:bodyPr wrap="square" rtlCol="0">
            <a:spAutoFit/>
          </a:bodyPr>
          <a:lstStyle/>
          <a:p>
            <a:r>
              <a:rPr lang="en-US" sz="1600" dirty="0">
                <a:latin typeface="Encode Sans"/>
              </a:rPr>
              <a:t>Learn to distinguish between different types of patterns</a:t>
            </a:r>
          </a:p>
        </p:txBody>
      </p:sp>
      <p:sp>
        <p:nvSpPr>
          <p:cNvPr id="11" name="CuadroTexto 10">
            <a:extLst>
              <a:ext uri="{FF2B5EF4-FFF2-40B4-BE49-F238E27FC236}">
                <a16:creationId xmlns:a16="http://schemas.microsoft.com/office/drawing/2014/main" id="{D98A8C5E-B4D9-EB1F-EDB1-0A66F86178E4}"/>
              </a:ext>
            </a:extLst>
          </p:cNvPr>
          <p:cNvSpPr txBox="1"/>
          <p:nvPr/>
        </p:nvSpPr>
        <p:spPr>
          <a:xfrm>
            <a:off x="598267" y="2483579"/>
            <a:ext cx="10317383" cy="338554"/>
          </a:xfrm>
          <a:prstGeom prst="rect">
            <a:avLst/>
          </a:prstGeom>
          <a:noFill/>
        </p:spPr>
        <p:txBody>
          <a:bodyPr wrap="square" rtlCol="0">
            <a:spAutoFit/>
          </a:bodyPr>
          <a:lstStyle/>
          <a:p>
            <a:r>
              <a:rPr lang="en-US" sz="1600" dirty="0">
                <a:latin typeface="Encode Sans"/>
              </a:rPr>
              <a:t>Achieve high accuracy in detecting defects, even in cases where human inspectors may miss them</a:t>
            </a:r>
          </a:p>
        </p:txBody>
      </p:sp>
      <p:sp>
        <p:nvSpPr>
          <p:cNvPr id="12" name="CuadroTexto 11">
            <a:extLst>
              <a:ext uri="{FF2B5EF4-FFF2-40B4-BE49-F238E27FC236}">
                <a16:creationId xmlns:a16="http://schemas.microsoft.com/office/drawing/2014/main" id="{4EC1BE64-9F32-CFDB-D4FD-2E94CD6A5B7C}"/>
              </a:ext>
            </a:extLst>
          </p:cNvPr>
          <p:cNvSpPr txBox="1"/>
          <p:nvPr/>
        </p:nvSpPr>
        <p:spPr>
          <a:xfrm>
            <a:off x="598266" y="3159055"/>
            <a:ext cx="10317383" cy="338554"/>
          </a:xfrm>
          <a:prstGeom prst="rect">
            <a:avLst/>
          </a:prstGeom>
          <a:noFill/>
        </p:spPr>
        <p:txBody>
          <a:bodyPr wrap="square" rtlCol="0">
            <a:spAutoFit/>
          </a:bodyPr>
          <a:lstStyle/>
          <a:p>
            <a:r>
              <a:rPr lang="en-US" sz="1600" dirty="0">
                <a:latin typeface="Encode Sans"/>
              </a:rPr>
              <a:t>Powerful tool that can be used to improve the efficiency and reliability by identifying and localizing defects early on</a:t>
            </a:r>
          </a:p>
        </p:txBody>
      </p:sp>
      <p:sp>
        <p:nvSpPr>
          <p:cNvPr id="14" name="Google Shape;427;p54">
            <a:extLst>
              <a:ext uri="{FF2B5EF4-FFF2-40B4-BE49-F238E27FC236}">
                <a16:creationId xmlns:a16="http://schemas.microsoft.com/office/drawing/2014/main" id="{918648C4-D04D-8E72-F6AB-DC180A7AFD8C}"/>
              </a:ext>
            </a:extLst>
          </p:cNvPr>
          <p:cNvSpPr txBox="1">
            <a:spLocks/>
          </p:cNvSpPr>
          <p:nvPr/>
        </p:nvSpPr>
        <p:spPr>
          <a:xfrm>
            <a:off x="189759" y="1798144"/>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kumimoji="0" lang="en" sz="1800" b="1" i="0" u="none" strike="noStrike" kern="0" cap="none" spc="0" normalizeH="0" baseline="0" noProof="0" dirty="0">
                <a:ln>
                  <a:noFill/>
                </a:ln>
                <a:solidFill>
                  <a:schemeClr val="accent2"/>
                </a:solidFill>
                <a:effectLst/>
                <a:uLnTx/>
                <a:uFillTx/>
                <a:latin typeface="Encode Sans"/>
                <a:sym typeface="Encode Sans"/>
              </a:rPr>
              <a:t>1.</a:t>
            </a:r>
          </a:p>
        </p:txBody>
      </p:sp>
      <p:sp>
        <p:nvSpPr>
          <p:cNvPr id="16" name="Google Shape;427;p54">
            <a:extLst>
              <a:ext uri="{FF2B5EF4-FFF2-40B4-BE49-F238E27FC236}">
                <a16:creationId xmlns:a16="http://schemas.microsoft.com/office/drawing/2014/main" id="{D7A4749C-8572-04EE-E8AA-7B30D4021CE2}"/>
              </a:ext>
            </a:extLst>
          </p:cNvPr>
          <p:cNvSpPr txBox="1">
            <a:spLocks/>
          </p:cNvSpPr>
          <p:nvPr/>
        </p:nvSpPr>
        <p:spPr>
          <a:xfrm>
            <a:off x="189759" y="2491845"/>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lang="en" sz="1800" kern="0" dirty="0">
                <a:solidFill>
                  <a:schemeClr val="accent2"/>
                </a:solidFill>
              </a:rPr>
              <a:t>2</a:t>
            </a:r>
            <a:r>
              <a:rPr kumimoji="0" lang="en" sz="1800" b="1" i="0" u="none" strike="noStrike" kern="0" cap="none" spc="0" normalizeH="0" baseline="0" noProof="0" dirty="0">
                <a:ln>
                  <a:noFill/>
                </a:ln>
                <a:solidFill>
                  <a:schemeClr val="accent2"/>
                </a:solidFill>
                <a:effectLst/>
                <a:uLnTx/>
                <a:uFillTx/>
                <a:latin typeface="Encode Sans"/>
                <a:sym typeface="Encode Sans"/>
              </a:rPr>
              <a:t>.</a:t>
            </a:r>
          </a:p>
        </p:txBody>
      </p:sp>
      <p:sp>
        <p:nvSpPr>
          <p:cNvPr id="19" name="Google Shape;427;p54">
            <a:extLst>
              <a:ext uri="{FF2B5EF4-FFF2-40B4-BE49-F238E27FC236}">
                <a16:creationId xmlns:a16="http://schemas.microsoft.com/office/drawing/2014/main" id="{6EDD4702-3470-DE5F-CC59-7E681A0125DE}"/>
              </a:ext>
            </a:extLst>
          </p:cNvPr>
          <p:cNvSpPr txBox="1">
            <a:spLocks/>
          </p:cNvSpPr>
          <p:nvPr/>
        </p:nvSpPr>
        <p:spPr>
          <a:xfrm>
            <a:off x="189759" y="3185546"/>
            <a:ext cx="502744" cy="393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marR="0" lvl="0" indent="0" algn="r" defTabSz="914400" rtl="0" eaLnBrk="1" fontAlgn="auto" latinLnBrk="0" hangingPunct="1">
              <a:lnSpc>
                <a:spcPct val="100000"/>
              </a:lnSpc>
              <a:spcBef>
                <a:spcPts val="0"/>
              </a:spcBef>
              <a:spcAft>
                <a:spcPts val="0"/>
              </a:spcAft>
              <a:buClr>
                <a:srgbClr val="F9DC21"/>
              </a:buClr>
              <a:buSzPts val="4800"/>
              <a:buFont typeface="Encode Sans"/>
              <a:buNone/>
              <a:tabLst/>
              <a:defRPr/>
            </a:pPr>
            <a:r>
              <a:rPr lang="en" sz="1800" kern="0" noProof="0" dirty="0">
                <a:solidFill>
                  <a:schemeClr val="accent2"/>
                </a:solidFill>
              </a:rPr>
              <a:t>3</a:t>
            </a:r>
            <a:r>
              <a:rPr kumimoji="0" lang="en" sz="1800" b="1" i="0" u="none" strike="noStrike" kern="0" cap="none" spc="0" normalizeH="0" baseline="0" noProof="0" dirty="0">
                <a:ln>
                  <a:noFill/>
                </a:ln>
                <a:solidFill>
                  <a:schemeClr val="accent2"/>
                </a:solidFill>
                <a:effectLst/>
                <a:uLnTx/>
                <a:uFillTx/>
                <a:latin typeface="Encode Sans"/>
                <a:sym typeface="Encode Sans"/>
              </a:rPr>
              <a:t>.</a:t>
            </a:r>
          </a:p>
        </p:txBody>
      </p:sp>
    </p:spTree>
    <p:extLst>
      <p:ext uri="{BB962C8B-B14F-4D97-AF65-F5344CB8AC3E}">
        <p14:creationId xmlns:p14="http://schemas.microsoft.com/office/powerpoint/2010/main" val="415096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4" grpId="0"/>
      <p:bldP spid="16"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Product and associated defectology</a:t>
            </a:r>
          </a:p>
        </p:txBody>
      </p:sp>
      <p:sp>
        <p:nvSpPr>
          <p:cNvPr id="2" name="CuadroTexto 1">
            <a:extLst>
              <a:ext uri="{FF2B5EF4-FFF2-40B4-BE49-F238E27FC236}">
                <a16:creationId xmlns:a16="http://schemas.microsoft.com/office/drawing/2014/main" id="{251A8CE5-9151-FDC6-664D-56C2E2829FAD}"/>
              </a:ext>
            </a:extLst>
          </p:cNvPr>
          <p:cNvSpPr txBox="1"/>
          <p:nvPr/>
        </p:nvSpPr>
        <p:spPr>
          <a:xfrm>
            <a:off x="-3" y="1057113"/>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Quantity and typology of the images</a:t>
            </a:r>
          </a:p>
        </p:txBody>
      </p:sp>
      <p:pic>
        <p:nvPicPr>
          <p:cNvPr id="4" name="Imagen 3">
            <a:extLst>
              <a:ext uri="{FF2B5EF4-FFF2-40B4-BE49-F238E27FC236}">
                <a16:creationId xmlns:a16="http://schemas.microsoft.com/office/drawing/2014/main" id="{E1E59748-D691-9258-0043-7DEB22008B70}"/>
              </a:ext>
            </a:extLst>
          </p:cNvPr>
          <p:cNvPicPr>
            <a:picLocks noChangeAspect="1"/>
          </p:cNvPicPr>
          <p:nvPr/>
        </p:nvPicPr>
        <p:blipFill rotWithShape="1">
          <a:blip r:embed="rId2">
            <a:extLst>
              <a:ext uri="{28A0092B-C50C-407E-A947-70E740481C1C}">
                <a14:useLocalDpi xmlns:a14="http://schemas.microsoft.com/office/drawing/2010/main" val="0"/>
              </a:ext>
            </a:extLst>
          </a:blip>
          <a:srcRect l="26528" t="31390" r="26250" b="23194"/>
          <a:stretch/>
        </p:blipFill>
        <p:spPr>
          <a:xfrm>
            <a:off x="208181" y="2266108"/>
            <a:ext cx="1516869" cy="1458870"/>
          </a:xfrm>
          <a:prstGeom prst="rect">
            <a:avLst/>
          </a:prstGeom>
        </p:spPr>
      </p:pic>
      <p:pic>
        <p:nvPicPr>
          <p:cNvPr id="7" name="Imagen 6">
            <a:extLst>
              <a:ext uri="{FF2B5EF4-FFF2-40B4-BE49-F238E27FC236}">
                <a16:creationId xmlns:a16="http://schemas.microsoft.com/office/drawing/2014/main" id="{589898FB-110A-D133-110D-817BFA8B24A3}"/>
              </a:ext>
            </a:extLst>
          </p:cNvPr>
          <p:cNvPicPr>
            <a:picLocks noChangeAspect="1"/>
          </p:cNvPicPr>
          <p:nvPr/>
        </p:nvPicPr>
        <p:blipFill rotWithShape="1">
          <a:blip r:embed="rId3">
            <a:extLst>
              <a:ext uri="{28A0092B-C50C-407E-A947-70E740481C1C}">
                <a14:useLocalDpi xmlns:a14="http://schemas.microsoft.com/office/drawing/2010/main" val="0"/>
              </a:ext>
            </a:extLst>
          </a:blip>
          <a:srcRect l="11690" t="5491" r="2877" b="15108"/>
          <a:stretch/>
        </p:blipFill>
        <p:spPr>
          <a:xfrm>
            <a:off x="2114154" y="2255482"/>
            <a:ext cx="1575611" cy="1464382"/>
          </a:xfrm>
          <a:prstGeom prst="rect">
            <a:avLst/>
          </a:prstGeom>
        </p:spPr>
      </p:pic>
      <p:sp>
        <p:nvSpPr>
          <p:cNvPr id="8" name="CuadroTexto 7">
            <a:extLst>
              <a:ext uri="{FF2B5EF4-FFF2-40B4-BE49-F238E27FC236}">
                <a16:creationId xmlns:a16="http://schemas.microsoft.com/office/drawing/2014/main" id="{A436AFF7-E3AA-15BE-2ED0-12A48A797140}"/>
              </a:ext>
            </a:extLst>
          </p:cNvPr>
          <p:cNvSpPr txBox="1"/>
          <p:nvPr/>
        </p:nvSpPr>
        <p:spPr>
          <a:xfrm>
            <a:off x="1218628" y="1748868"/>
            <a:ext cx="1451623" cy="369332"/>
          </a:xfrm>
          <a:prstGeom prst="rect">
            <a:avLst/>
          </a:prstGeom>
          <a:noFill/>
        </p:spPr>
        <p:txBody>
          <a:bodyPr wrap="square" rtlCol="0">
            <a:spAutoFit/>
          </a:bodyPr>
          <a:lstStyle/>
          <a:p>
            <a:pPr algn="ctr"/>
            <a:r>
              <a:rPr lang="en-US" dirty="0">
                <a:latin typeface="Encode Sans"/>
              </a:rPr>
              <a:t>Top view</a:t>
            </a:r>
          </a:p>
        </p:txBody>
      </p:sp>
      <p:pic>
        <p:nvPicPr>
          <p:cNvPr id="13" name="Imagen 12">
            <a:extLst>
              <a:ext uri="{FF2B5EF4-FFF2-40B4-BE49-F238E27FC236}">
                <a16:creationId xmlns:a16="http://schemas.microsoft.com/office/drawing/2014/main" id="{5447ED2F-DAED-D5C3-A125-19788401AC59}"/>
              </a:ext>
            </a:extLst>
          </p:cNvPr>
          <p:cNvPicPr>
            <a:picLocks noChangeAspect="1"/>
          </p:cNvPicPr>
          <p:nvPr/>
        </p:nvPicPr>
        <p:blipFill rotWithShape="1">
          <a:blip r:embed="rId4">
            <a:extLst>
              <a:ext uri="{28A0092B-C50C-407E-A947-70E740481C1C}">
                <a14:useLocalDpi xmlns:a14="http://schemas.microsoft.com/office/drawing/2010/main" val="0"/>
              </a:ext>
            </a:extLst>
          </a:blip>
          <a:srcRect l="13889" t="19445" r="10834" b="7777"/>
          <a:stretch/>
        </p:blipFill>
        <p:spPr>
          <a:xfrm>
            <a:off x="1156635" y="4193130"/>
            <a:ext cx="1575610" cy="1523283"/>
          </a:xfrm>
          <a:prstGeom prst="rect">
            <a:avLst/>
          </a:prstGeom>
        </p:spPr>
      </p:pic>
      <p:sp>
        <p:nvSpPr>
          <p:cNvPr id="18" name="CuadroTexto 17">
            <a:extLst>
              <a:ext uri="{FF2B5EF4-FFF2-40B4-BE49-F238E27FC236}">
                <a16:creationId xmlns:a16="http://schemas.microsoft.com/office/drawing/2014/main" id="{B37C38DB-6A41-1453-9093-E06D5EB48006}"/>
              </a:ext>
            </a:extLst>
          </p:cNvPr>
          <p:cNvSpPr txBox="1"/>
          <p:nvPr/>
        </p:nvSpPr>
        <p:spPr>
          <a:xfrm>
            <a:off x="4932691" y="1747185"/>
            <a:ext cx="1451623" cy="369332"/>
          </a:xfrm>
          <a:prstGeom prst="rect">
            <a:avLst/>
          </a:prstGeom>
          <a:noFill/>
        </p:spPr>
        <p:txBody>
          <a:bodyPr wrap="square" rtlCol="0">
            <a:spAutoFit/>
          </a:bodyPr>
          <a:lstStyle/>
          <a:p>
            <a:pPr algn="ctr"/>
            <a:r>
              <a:rPr lang="en-US" dirty="0">
                <a:latin typeface="Encode Sans"/>
              </a:rPr>
              <a:t>Front view</a:t>
            </a:r>
          </a:p>
        </p:txBody>
      </p:sp>
      <p:pic>
        <p:nvPicPr>
          <p:cNvPr id="22" name="Imagen 21">
            <a:extLst>
              <a:ext uri="{FF2B5EF4-FFF2-40B4-BE49-F238E27FC236}">
                <a16:creationId xmlns:a16="http://schemas.microsoft.com/office/drawing/2014/main" id="{55D48264-FF4C-F5FC-59A0-21C131C871C5}"/>
              </a:ext>
            </a:extLst>
          </p:cNvPr>
          <p:cNvPicPr>
            <a:picLocks noChangeAspect="1"/>
          </p:cNvPicPr>
          <p:nvPr/>
        </p:nvPicPr>
        <p:blipFill rotWithShape="1">
          <a:blip r:embed="rId5">
            <a:extLst>
              <a:ext uri="{28A0092B-C50C-407E-A947-70E740481C1C}">
                <a14:useLocalDpi xmlns:a14="http://schemas.microsoft.com/office/drawing/2010/main" val="0"/>
              </a:ext>
            </a:extLst>
          </a:blip>
          <a:srcRect l="26553" t="16677" r="26007" b="12675"/>
          <a:stretch/>
        </p:blipFill>
        <p:spPr>
          <a:xfrm>
            <a:off x="4419599" y="2239412"/>
            <a:ext cx="1011405" cy="1506189"/>
          </a:xfrm>
          <a:prstGeom prst="rect">
            <a:avLst/>
          </a:prstGeom>
        </p:spPr>
      </p:pic>
      <p:pic>
        <p:nvPicPr>
          <p:cNvPr id="24" name="Imagen 23">
            <a:extLst>
              <a:ext uri="{FF2B5EF4-FFF2-40B4-BE49-F238E27FC236}">
                <a16:creationId xmlns:a16="http://schemas.microsoft.com/office/drawing/2014/main" id="{C4229A98-B772-D8D1-E6B4-F45E654143A6}"/>
              </a:ext>
            </a:extLst>
          </p:cNvPr>
          <p:cNvPicPr>
            <a:picLocks noChangeAspect="1"/>
          </p:cNvPicPr>
          <p:nvPr/>
        </p:nvPicPr>
        <p:blipFill rotWithShape="1">
          <a:blip r:embed="rId6">
            <a:extLst>
              <a:ext uri="{28A0092B-C50C-407E-A947-70E740481C1C}">
                <a14:useLocalDpi xmlns:a14="http://schemas.microsoft.com/office/drawing/2010/main" val="0"/>
              </a:ext>
            </a:extLst>
          </a:blip>
          <a:srcRect l="31806" t="31195" r="35278" b="34167"/>
          <a:stretch/>
        </p:blipFill>
        <p:spPr>
          <a:xfrm>
            <a:off x="4932691" y="4188856"/>
            <a:ext cx="1451623" cy="1527557"/>
          </a:xfrm>
          <a:prstGeom prst="rect">
            <a:avLst/>
          </a:prstGeom>
        </p:spPr>
      </p:pic>
      <p:pic>
        <p:nvPicPr>
          <p:cNvPr id="26" name="Imagen 25">
            <a:extLst>
              <a:ext uri="{FF2B5EF4-FFF2-40B4-BE49-F238E27FC236}">
                <a16:creationId xmlns:a16="http://schemas.microsoft.com/office/drawing/2014/main" id="{CFD9BF41-1764-D04F-F934-C0278786E30D}"/>
              </a:ext>
            </a:extLst>
          </p:cNvPr>
          <p:cNvPicPr>
            <a:picLocks noChangeAspect="1"/>
          </p:cNvPicPr>
          <p:nvPr/>
        </p:nvPicPr>
        <p:blipFill rotWithShape="1">
          <a:blip r:embed="rId7">
            <a:extLst>
              <a:ext uri="{28A0092B-C50C-407E-A947-70E740481C1C}">
                <a14:useLocalDpi xmlns:a14="http://schemas.microsoft.com/office/drawing/2010/main" val="0"/>
              </a:ext>
            </a:extLst>
          </a:blip>
          <a:srcRect l="17361" t="9645" r="24722" b="5556"/>
          <a:stretch/>
        </p:blipFill>
        <p:spPr>
          <a:xfrm>
            <a:off x="5869965" y="2242448"/>
            <a:ext cx="1028698" cy="1506189"/>
          </a:xfrm>
          <a:prstGeom prst="rect">
            <a:avLst/>
          </a:prstGeom>
        </p:spPr>
      </p:pic>
      <p:sp>
        <p:nvSpPr>
          <p:cNvPr id="30" name="CuadroTexto 29">
            <a:extLst>
              <a:ext uri="{FF2B5EF4-FFF2-40B4-BE49-F238E27FC236}">
                <a16:creationId xmlns:a16="http://schemas.microsoft.com/office/drawing/2014/main" id="{4C9AC3DA-7861-80FE-D15F-6CFAB9EB6959}"/>
              </a:ext>
            </a:extLst>
          </p:cNvPr>
          <p:cNvSpPr txBox="1"/>
          <p:nvPr/>
        </p:nvSpPr>
        <p:spPr>
          <a:xfrm>
            <a:off x="8052406" y="2719287"/>
            <a:ext cx="4050880" cy="400110"/>
          </a:xfrm>
          <a:prstGeom prst="rect">
            <a:avLst/>
          </a:prstGeom>
          <a:noFill/>
        </p:spPr>
        <p:txBody>
          <a:bodyPr wrap="square">
            <a:spAutoFit/>
          </a:bodyPr>
          <a:lstStyle/>
          <a:p>
            <a:r>
              <a:rPr lang="es-ES" sz="2000" kern="0" dirty="0">
                <a:solidFill>
                  <a:schemeClr val="accent2"/>
                </a:solidFill>
                <a:latin typeface="Encode Sans"/>
              </a:rPr>
              <a:t>Train</a:t>
            </a:r>
            <a:r>
              <a:rPr lang="en" sz="2000" b="1" kern="0" dirty="0">
                <a:solidFill>
                  <a:schemeClr val="accent2"/>
                </a:solidFill>
              </a:rPr>
              <a:t>		5.658 images</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1" name="CuadroTexto 30">
            <a:extLst>
              <a:ext uri="{FF2B5EF4-FFF2-40B4-BE49-F238E27FC236}">
                <a16:creationId xmlns:a16="http://schemas.microsoft.com/office/drawing/2014/main" id="{9F39AA8C-47B4-53A3-ECD8-46D7A4E46914}"/>
              </a:ext>
            </a:extLst>
          </p:cNvPr>
          <p:cNvSpPr txBox="1"/>
          <p:nvPr/>
        </p:nvSpPr>
        <p:spPr>
          <a:xfrm>
            <a:off x="8052405" y="3601369"/>
            <a:ext cx="4050881" cy="400110"/>
          </a:xfrm>
          <a:prstGeom prst="rect">
            <a:avLst/>
          </a:prstGeom>
          <a:noFill/>
        </p:spPr>
        <p:txBody>
          <a:bodyPr wrap="square">
            <a:spAutoFit/>
          </a:bodyPr>
          <a:lstStyle/>
          <a:p>
            <a:r>
              <a:rPr lang="en-US" sz="2000" kern="0" dirty="0">
                <a:solidFill>
                  <a:schemeClr val="accent5"/>
                </a:solidFill>
                <a:latin typeface="Encode Sans"/>
              </a:rPr>
              <a:t>Validation</a:t>
            </a:r>
            <a:r>
              <a:rPr lang="en" sz="2000" b="1" kern="0" dirty="0">
                <a:solidFill>
                  <a:schemeClr val="accent5"/>
                </a:solidFill>
              </a:rPr>
              <a:t>	1.609 images</a:t>
            </a:r>
            <a:endParaRPr kumimoji="0" lang="en" sz="2000" b="1" i="0" u="none" strike="noStrike" kern="0" cap="none" spc="0" normalizeH="0" baseline="0" noProof="0" dirty="0">
              <a:ln>
                <a:noFill/>
              </a:ln>
              <a:solidFill>
                <a:schemeClr val="accent5"/>
              </a:solidFill>
              <a:effectLst/>
              <a:uLnTx/>
              <a:uFillTx/>
              <a:sym typeface="Encode Sans"/>
            </a:endParaRPr>
          </a:p>
        </p:txBody>
      </p:sp>
      <p:sp>
        <p:nvSpPr>
          <p:cNvPr id="32" name="CuadroTexto 31">
            <a:extLst>
              <a:ext uri="{FF2B5EF4-FFF2-40B4-BE49-F238E27FC236}">
                <a16:creationId xmlns:a16="http://schemas.microsoft.com/office/drawing/2014/main" id="{DFDF145E-3D96-6938-020B-67C5425BADED}"/>
              </a:ext>
            </a:extLst>
          </p:cNvPr>
          <p:cNvSpPr txBox="1"/>
          <p:nvPr/>
        </p:nvSpPr>
        <p:spPr>
          <a:xfrm>
            <a:off x="8052405" y="4483451"/>
            <a:ext cx="4050881" cy="400110"/>
          </a:xfrm>
          <a:prstGeom prst="rect">
            <a:avLst/>
          </a:prstGeom>
          <a:noFill/>
        </p:spPr>
        <p:txBody>
          <a:bodyPr wrap="square">
            <a:spAutoFit/>
          </a:bodyPr>
          <a:lstStyle/>
          <a:p>
            <a:r>
              <a:rPr lang="en-US" sz="2000" kern="0" dirty="0">
                <a:solidFill>
                  <a:schemeClr val="accent6"/>
                </a:solidFill>
                <a:latin typeface="Encode Sans"/>
              </a:rPr>
              <a:t>Test	</a:t>
            </a:r>
            <a:r>
              <a:rPr lang="en" sz="2000" b="1" kern="0" dirty="0">
                <a:solidFill>
                  <a:schemeClr val="accent6"/>
                </a:solidFill>
              </a:rPr>
              <a:t>	828 images</a:t>
            </a:r>
            <a:endParaRPr kumimoji="0" lang="en" sz="2000" b="1" i="0" u="none" strike="noStrike" kern="0" cap="none" spc="0" normalizeH="0" baseline="0" noProof="0" dirty="0">
              <a:ln>
                <a:noFill/>
              </a:ln>
              <a:solidFill>
                <a:schemeClr val="accent6"/>
              </a:solidFill>
              <a:effectLst/>
              <a:uLnTx/>
              <a:uFillTx/>
              <a:sym typeface="Encode Sans"/>
            </a:endParaRPr>
          </a:p>
        </p:txBody>
      </p:sp>
      <p:sp>
        <p:nvSpPr>
          <p:cNvPr id="33" name="CuadroTexto 32">
            <a:extLst>
              <a:ext uri="{FF2B5EF4-FFF2-40B4-BE49-F238E27FC236}">
                <a16:creationId xmlns:a16="http://schemas.microsoft.com/office/drawing/2014/main" id="{32157410-A2A4-8E2A-2794-BE7656D8A6FA}"/>
              </a:ext>
            </a:extLst>
          </p:cNvPr>
          <p:cNvSpPr txBox="1"/>
          <p:nvPr/>
        </p:nvSpPr>
        <p:spPr>
          <a:xfrm>
            <a:off x="9066541" y="1747185"/>
            <a:ext cx="1451623" cy="369332"/>
          </a:xfrm>
          <a:prstGeom prst="rect">
            <a:avLst/>
          </a:prstGeom>
          <a:noFill/>
        </p:spPr>
        <p:txBody>
          <a:bodyPr wrap="square" rtlCol="0">
            <a:spAutoFit/>
          </a:bodyPr>
          <a:lstStyle/>
          <a:p>
            <a:pPr algn="ctr"/>
            <a:r>
              <a:rPr lang="en-US" dirty="0">
                <a:latin typeface="Encode Sans"/>
              </a:rPr>
              <a:t>Quantity</a:t>
            </a:r>
          </a:p>
        </p:txBody>
      </p:sp>
    </p:spTree>
    <p:extLst>
      <p:ext uri="{BB962C8B-B14F-4D97-AF65-F5344CB8AC3E}">
        <p14:creationId xmlns:p14="http://schemas.microsoft.com/office/powerpoint/2010/main" val="272381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Product and associated defectology</a:t>
            </a:r>
          </a:p>
        </p:txBody>
      </p:sp>
      <p:sp>
        <p:nvSpPr>
          <p:cNvPr id="8" name="CuadroTexto 7">
            <a:extLst>
              <a:ext uri="{FF2B5EF4-FFF2-40B4-BE49-F238E27FC236}">
                <a16:creationId xmlns:a16="http://schemas.microsoft.com/office/drawing/2014/main" id="{A436AFF7-E3AA-15BE-2ED0-12A48A797140}"/>
              </a:ext>
            </a:extLst>
          </p:cNvPr>
          <p:cNvSpPr txBox="1"/>
          <p:nvPr/>
        </p:nvSpPr>
        <p:spPr>
          <a:xfrm>
            <a:off x="929626" y="1545540"/>
            <a:ext cx="1451623" cy="369332"/>
          </a:xfrm>
          <a:prstGeom prst="rect">
            <a:avLst/>
          </a:prstGeom>
          <a:noFill/>
        </p:spPr>
        <p:txBody>
          <a:bodyPr wrap="square" rtlCol="0">
            <a:spAutoFit/>
          </a:bodyPr>
          <a:lstStyle/>
          <a:p>
            <a:pPr algn="ctr"/>
            <a:r>
              <a:rPr lang="en-US" dirty="0">
                <a:latin typeface="Encode Sans"/>
              </a:rPr>
              <a:t>No defect</a:t>
            </a:r>
          </a:p>
        </p:txBody>
      </p:sp>
      <p:pic>
        <p:nvPicPr>
          <p:cNvPr id="5" name="Imagen 4">
            <a:extLst>
              <a:ext uri="{FF2B5EF4-FFF2-40B4-BE49-F238E27FC236}">
                <a16:creationId xmlns:a16="http://schemas.microsoft.com/office/drawing/2014/main" id="{BF39E932-F68F-105E-AEDC-5A17D40207C7}"/>
              </a:ext>
            </a:extLst>
          </p:cNvPr>
          <p:cNvPicPr>
            <a:picLocks noChangeAspect="1"/>
          </p:cNvPicPr>
          <p:nvPr/>
        </p:nvPicPr>
        <p:blipFill rotWithShape="1">
          <a:blip r:embed="rId2">
            <a:extLst>
              <a:ext uri="{28A0092B-C50C-407E-A947-70E740481C1C}">
                <a14:useLocalDpi xmlns:a14="http://schemas.microsoft.com/office/drawing/2010/main" val="0"/>
              </a:ext>
            </a:extLst>
          </a:blip>
          <a:srcRect l="28055" t="29262" r="29305" b="28750"/>
          <a:stretch/>
        </p:blipFill>
        <p:spPr>
          <a:xfrm>
            <a:off x="1033849" y="4280041"/>
            <a:ext cx="1245475" cy="1226456"/>
          </a:xfrm>
          <a:prstGeom prst="rect">
            <a:avLst/>
          </a:prstGeom>
        </p:spPr>
      </p:pic>
      <p:pic>
        <p:nvPicPr>
          <p:cNvPr id="9" name="Imagen 8">
            <a:extLst>
              <a:ext uri="{FF2B5EF4-FFF2-40B4-BE49-F238E27FC236}">
                <a16:creationId xmlns:a16="http://schemas.microsoft.com/office/drawing/2014/main" id="{9A50F12C-489E-591E-4E69-25FF72360DD4}"/>
              </a:ext>
            </a:extLst>
          </p:cNvPr>
          <p:cNvPicPr>
            <a:picLocks noChangeAspect="1"/>
          </p:cNvPicPr>
          <p:nvPr/>
        </p:nvPicPr>
        <p:blipFill rotWithShape="1">
          <a:blip r:embed="rId3">
            <a:extLst>
              <a:ext uri="{28A0092B-C50C-407E-A947-70E740481C1C}">
                <a14:useLocalDpi xmlns:a14="http://schemas.microsoft.com/office/drawing/2010/main" val="0"/>
              </a:ext>
            </a:extLst>
          </a:blip>
          <a:srcRect l="28985" t="20652" r="23551" b="10869"/>
          <a:stretch/>
        </p:blipFill>
        <p:spPr>
          <a:xfrm>
            <a:off x="1031549" y="2073294"/>
            <a:ext cx="1247775" cy="1800226"/>
          </a:xfrm>
          <a:prstGeom prst="rect">
            <a:avLst/>
          </a:prstGeom>
        </p:spPr>
      </p:pic>
      <p:sp>
        <p:nvSpPr>
          <p:cNvPr id="11" name="CuadroTexto 10">
            <a:extLst>
              <a:ext uri="{FF2B5EF4-FFF2-40B4-BE49-F238E27FC236}">
                <a16:creationId xmlns:a16="http://schemas.microsoft.com/office/drawing/2014/main" id="{CA9CB472-EAF7-BC41-7BE0-71A9B34E0DCA}"/>
              </a:ext>
            </a:extLst>
          </p:cNvPr>
          <p:cNvSpPr txBox="1"/>
          <p:nvPr/>
        </p:nvSpPr>
        <p:spPr>
          <a:xfrm>
            <a:off x="3658538" y="1524012"/>
            <a:ext cx="1451623" cy="369332"/>
          </a:xfrm>
          <a:prstGeom prst="rect">
            <a:avLst/>
          </a:prstGeom>
          <a:noFill/>
        </p:spPr>
        <p:txBody>
          <a:bodyPr wrap="square" rtlCol="0">
            <a:spAutoFit/>
          </a:bodyPr>
          <a:lstStyle/>
          <a:p>
            <a:pPr algn="ctr"/>
            <a:r>
              <a:rPr lang="en-US" dirty="0">
                <a:latin typeface="Encode Sans"/>
              </a:rPr>
              <a:t>Minor defect</a:t>
            </a:r>
          </a:p>
        </p:txBody>
      </p:sp>
      <p:sp>
        <p:nvSpPr>
          <p:cNvPr id="12" name="CuadroTexto 11">
            <a:extLst>
              <a:ext uri="{FF2B5EF4-FFF2-40B4-BE49-F238E27FC236}">
                <a16:creationId xmlns:a16="http://schemas.microsoft.com/office/drawing/2014/main" id="{94351BA1-0CED-69E4-F15C-5AA0971D5C9A}"/>
              </a:ext>
            </a:extLst>
          </p:cNvPr>
          <p:cNvSpPr txBox="1"/>
          <p:nvPr/>
        </p:nvSpPr>
        <p:spPr>
          <a:xfrm>
            <a:off x="6387450" y="1520708"/>
            <a:ext cx="1451623" cy="369332"/>
          </a:xfrm>
          <a:prstGeom prst="rect">
            <a:avLst/>
          </a:prstGeom>
          <a:noFill/>
        </p:spPr>
        <p:txBody>
          <a:bodyPr wrap="square" rtlCol="0">
            <a:spAutoFit/>
          </a:bodyPr>
          <a:lstStyle/>
          <a:p>
            <a:pPr algn="ctr"/>
            <a:r>
              <a:rPr lang="en-US" dirty="0">
                <a:latin typeface="Encode Sans"/>
              </a:rPr>
              <a:t>Major defect</a:t>
            </a:r>
          </a:p>
        </p:txBody>
      </p:sp>
      <p:sp>
        <p:nvSpPr>
          <p:cNvPr id="14" name="CuadroTexto 13">
            <a:extLst>
              <a:ext uri="{FF2B5EF4-FFF2-40B4-BE49-F238E27FC236}">
                <a16:creationId xmlns:a16="http://schemas.microsoft.com/office/drawing/2014/main" id="{B5D6FCB8-D560-E159-4C56-4B55DA3C06D8}"/>
              </a:ext>
            </a:extLst>
          </p:cNvPr>
          <p:cNvSpPr txBox="1"/>
          <p:nvPr/>
        </p:nvSpPr>
        <p:spPr>
          <a:xfrm>
            <a:off x="9021112" y="1520708"/>
            <a:ext cx="1680224" cy="369332"/>
          </a:xfrm>
          <a:prstGeom prst="rect">
            <a:avLst/>
          </a:prstGeom>
          <a:noFill/>
        </p:spPr>
        <p:txBody>
          <a:bodyPr wrap="square" rtlCol="0">
            <a:spAutoFit/>
          </a:bodyPr>
          <a:lstStyle/>
          <a:p>
            <a:pPr algn="ctr"/>
            <a:r>
              <a:rPr lang="en-US" dirty="0">
                <a:latin typeface="Encode Sans"/>
              </a:rPr>
              <a:t>Critical defect</a:t>
            </a:r>
          </a:p>
        </p:txBody>
      </p:sp>
      <p:pic>
        <p:nvPicPr>
          <p:cNvPr id="16" name="Imagen 15">
            <a:extLst>
              <a:ext uri="{FF2B5EF4-FFF2-40B4-BE49-F238E27FC236}">
                <a16:creationId xmlns:a16="http://schemas.microsoft.com/office/drawing/2014/main" id="{83391784-4B36-4F01-AB1E-A188EE7960B3}"/>
              </a:ext>
            </a:extLst>
          </p:cNvPr>
          <p:cNvPicPr>
            <a:picLocks noChangeAspect="1"/>
          </p:cNvPicPr>
          <p:nvPr/>
        </p:nvPicPr>
        <p:blipFill rotWithShape="1">
          <a:blip r:embed="rId4">
            <a:extLst>
              <a:ext uri="{28A0092B-C50C-407E-A947-70E740481C1C}">
                <a14:useLocalDpi xmlns:a14="http://schemas.microsoft.com/office/drawing/2010/main" val="0"/>
              </a:ext>
            </a:extLst>
          </a:blip>
          <a:srcRect l="13515" t="11019" r="34303" b="5614"/>
          <a:stretch/>
        </p:blipFill>
        <p:spPr>
          <a:xfrm>
            <a:off x="3780197" y="2073294"/>
            <a:ext cx="1163277" cy="1858462"/>
          </a:xfrm>
          <a:prstGeom prst="rect">
            <a:avLst/>
          </a:prstGeom>
        </p:spPr>
      </p:pic>
      <p:pic>
        <p:nvPicPr>
          <p:cNvPr id="19" name="Imagen 18">
            <a:extLst>
              <a:ext uri="{FF2B5EF4-FFF2-40B4-BE49-F238E27FC236}">
                <a16:creationId xmlns:a16="http://schemas.microsoft.com/office/drawing/2014/main" id="{577F9B3C-8859-278B-291B-41DD5425FB5E}"/>
              </a:ext>
            </a:extLst>
          </p:cNvPr>
          <p:cNvPicPr>
            <a:picLocks noChangeAspect="1"/>
          </p:cNvPicPr>
          <p:nvPr/>
        </p:nvPicPr>
        <p:blipFill rotWithShape="1">
          <a:blip r:embed="rId5">
            <a:extLst>
              <a:ext uri="{28A0092B-C50C-407E-A947-70E740481C1C}">
                <a14:useLocalDpi xmlns:a14="http://schemas.microsoft.com/office/drawing/2010/main" val="0"/>
              </a:ext>
            </a:extLst>
          </a:blip>
          <a:srcRect l="14843" t="22222" r="15000" b="12222"/>
          <a:stretch/>
        </p:blipFill>
        <p:spPr>
          <a:xfrm>
            <a:off x="3783837" y="4280040"/>
            <a:ext cx="1159637" cy="1083581"/>
          </a:xfrm>
          <a:prstGeom prst="rect">
            <a:avLst/>
          </a:prstGeom>
        </p:spPr>
      </p:pic>
      <p:pic>
        <p:nvPicPr>
          <p:cNvPr id="21" name="Imagen 20">
            <a:extLst>
              <a:ext uri="{FF2B5EF4-FFF2-40B4-BE49-F238E27FC236}">
                <a16:creationId xmlns:a16="http://schemas.microsoft.com/office/drawing/2014/main" id="{05D71D17-A0D6-543A-BE00-D7E873678151}"/>
              </a:ext>
            </a:extLst>
          </p:cNvPr>
          <p:cNvPicPr>
            <a:picLocks noChangeAspect="1"/>
          </p:cNvPicPr>
          <p:nvPr/>
        </p:nvPicPr>
        <p:blipFill rotWithShape="1">
          <a:blip r:embed="rId6">
            <a:extLst>
              <a:ext uri="{28A0092B-C50C-407E-A947-70E740481C1C}">
                <a14:useLocalDpi xmlns:a14="http://schemas.microsoft.com/office/drawing/2010/main" val="0"/>
              </a:ext>
            </a:extLst>
          </a:blip>
          <a:srcRect l="20139" t="2778" r="22917" b="5694"/>
          <a:stretch/>
        </p:blipFill>
        <p:spPr>
          <a:xfrm>
            <a:off x="6535171" y="2084586"/>
            <a:ext cx="1163277" cy="1869754"/>
          </a:xfrm>
          <a:prstGeom prst="rect">
            <a:avLst/>
          </a:prstGeom>
        </p:spPr>
      </p:pic>
      <p:pic>
        <p:nvPicPr>
          <p:cNvPr id="25" name="Imagen 24">
            <a:extLst>
              <a:ext uri="{FF2B5EF4-FFF2-40B4-BE49-F238E27FC236}">
                <a16:creationId xmlns:a16="http://schemas.microsoft.com/office/drawing/2014/main" id="{B3DF0A90-86A1-DE56-986C-25BCEDCBAE0A}"/>
              </a:ext>
            </a:extLst>
          </p:cNvPr>
          <p:cNvPicPr>
            <a:picLocks noChangeAspect="1"/>
          </p:cNvPicPr>
          <p:nvPr/>
        </p:nvPicPr>
        <p:blipFill rotWithShape="1">
          <a:blip r:embed="rId7">
            <a:extLst>
              <a:ext uri="{28A0092B-C50C-407E-A947-70E740481C1C}">
                <a14:useLocalDpi xmlns:a14="http://schemas.microsoft.com/office/drawing/2010/main" val="0"/>
              </a:ext>
            </a:extLst>
          </a:blip>
          <a:srcRect l="12889" t="15790" r="18556" b="18400"/>
          <a:stretch/>
        </p:blipFill>
        <p:spPr>
          <a:xfrm>
            <a:off x="6535171" y="4280040"/>
            <a:ext cx="1163277" cy="1116698"/>
          </a:xfrm>
          <a:prstGeom prst="rect">
            <a:avLst/>
          </a:prstGeom>
        </p:spPr>
      </p:pic>
      <p:pic>
        <p:nvPicPr>
          <p:cNvPr id="28" name="Imagen 27">
            <a:extLst>
              <a:ext uri="{FF2B5EF4-FFF2-40B4-BE49-F238E27FC236}">
                <a16:creationId xmlns:a16="http://schemas.microsoft.com/office/drawing/2014/main" id="{89031BB4-1EE9-0D4A-F56B-8CFEA6D8C02D}"/>
              </a:ext>
            </a:extLst>
          </p:cNvPr>
          <p:cNvPicPr>
            <a:picLocks noChangeAspect="1"/>
          </p:cNvPicPr>
          <p:nvPr/>
        </p:nvPicPr>
        <p:blipFill rotWithShape="1">
          <a:blip r:embed="rId8">
            <a:extLst>
              <a:ext uri="{28A0092B-C50C-407E-A947-70E740481C1C}">
                <a14:useLocalDpi xmlns:a14="http://schemas.microsoft.com/office/drawing/2010/main" val="0"/>
              </a:ext>
            </a:extLst>
          </a:blip>
          <a:srcRect l="27163" t="21625" r="25147" b="5727"/>
          <a:stretch/>
        </p:blipFill>
        <p:spPr>
          <a:xfrm>
            <a:off x="9332872" y="2084586"/>
            <a:ext cx="1234812" cy="1881046"/>
          </a:xfrm>
          <a:prstGeom prst="rect">
            <a:avLst/>
          </a:prstGeom>
        </p:spPr>
      </p:pic>
      <p:pic>
        <p:nvPicPr>
          <p:cNvPr id="30" name="Imagen 29">
            <a:extLst>
              <a:ext uri="{FF2B5EF4-FFF2-40B4-BE49-F238E27FC236}">
                <a16:creationId xmlns:a16="http://schemas.microsoft.com/office/drawing/2014/main" id="{4A5D585A-5F15-FDA4-FD6B-822D4A563368}"/>
              </a:ext>
            </a:extLst>
          </p:cNvPr>
          <p:cNvPicPr>
            <a:picLocks noChangeAspect="1"/>
          </p:cNvPicPr>
          <p:nvPr/>
        </p:nvPicPr>
        <p:blipFill rotWithShape="1">
          <a:blip r:embed="rId9">
            <a:extLst>
              <a:ext uri="{28A0092B-C50C-407E-A947-70E740481C1C}">
                <a14:useLocalDpi xmlns:a14="http://schemas.microsoft.com/office/drawing/2010/main" val="0"/>
              </a:ext>
            </a:extLst>
          </a:blip>
          <a:srcRect l="20637" t="22774" r="11428" b="8650"/>
          <a:stretch/>
        </p:blipFill>
        <p:spPr>
          <a:xfrm>
            <a:off x="9332872" y="4280041"/>
            <a:ext cx="1163277" cy="1174254"/>
          </a:xfrm>
          <a:prstGeom prst="rect">
            <a:avLst/>
          </a:prstGeom>
        </p:spPr>
      </p:pic>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Classification of defects</a:t>
            </a:r>
          </a:p>
        </p:txBody>
      </p:sp>
      <p:sp>
        <p:nvSpPr>
          <p:cNvPr id="32" name="CuadroTexto 31">
            <a:extLst>
              <a:ext uri="{FF2B5EF4-FFF2-40B4-BE49-F238E27FC236}">
                <a16:creationId xmlns:a16="http://schemas.microsoft.com/office/drawing/2014/main" id="{C9C2A642-6097-11AD-E243-248E98141561}"/>
              </a:ext>
            </a:extLst>
          </p:cNvPr>
          <p:cNvSpPr txBox="1"/>
          <p:nvPr/>
        </p:nvSpPr>
        <p:spPr>
          <a:xfrm>
            <a:off x="6471254" y="5943138"/>
            <a:ext cx="1367819" cy="400110"/>
          </a:xfrm>
          <a:prstGeom prst="rect">
            <a:avLst/>
          </a:prstGeom>
          <a:noFill/>
        </p:spPr>
        <p:txBody>
          <a:bodyPr wrap="square">
            <a:spAutoFit/>
          </a:bodyPr>
          <a:lstStyle/>
          <a:p>
            <a:pPr algn="ctr"/>
            <a:r>
              <a:rPr lang="en" sz="2000" b="1" kern="0" dirty="0">
                <a:solidFill>
                  <a:schemeClr val="accent2"/>
                </a:solidFill>
              </a:rPr>
              <a:t>Defective</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3" name="CuadroTexto 32">
            <a:extLst>
              <a:ext uri="{FF2B5EF4-FFF2-40B4-BE49-F238E27FC236}">
                <a16:creationId xmlns:a16="http://schemas.microsoft.com/office/drawing/2014/main" id="{40AFDF32-8DB1-4BA2-FCDB-835B4098946C}"/>
              </a:ext>
            </a:extLst>
          </p:cNvPr>
          <p:cNvSpPr txBox="1"/>
          <p:nvPr/>
        </p:nvSpPr>
        <p:spPr>
          <a:xfrm>
            <a:off x="633389" y="5959324"/>
            <a:ext cx="2044094" cy="400110"/>
          </a:xfrm>
          <a:prstGeom prst="rect">
            <a:avLst/>
          </a:prstGeom>
          <a:noFill/>
        </p:spPr>
        <p:txBody>
          <a:bodyPr wrap="square">
            <a:spAutoFit/>
          </a:bodyPr>
          <a:lstStyle/>
          <a:p>
            <a:pPr algn="ctr"/>
            <a:r>
              <a:rPr lang="en" sz="2000" b="1" kern="0" dirty="0">
                <a:solidFill>
                  <a:schemeClr val="accent2"/>
                </a:solidFill>
              </a:rPr>
              <a:t>Non-defective</a:t>
            </a:r>
            <a:endParaRPr kumimoji="0" lang="en" sz="2000" b="1" i="0" u="none" strike="noStrike" kern="0" cap="none" spc="0" normalizeH="0" baseline="0" noProof="0" dirty="0">
              <a:ln>
                <a:noFill/>
              </a:ln>
              <a:solidFill>
                <a:schemeClr val="accent2"/>
              </a:solidFill>
              <a:effectLst/>
              <a:uLnTx/>
              <a:uFillTx/>
              <a:sym typeface="Encode Sans"/>
            </a:endParaRPr>
          </a:p>
        </p:txBody>
      </p:sp>
      <p:sp>
        <p:nvSpPr>
          <p:cNvPr id="36" name="Abrir llave 35">
            <a:extLst>
              <a:ext uri="{FF2B5EF4-FFF2-40B4-BE49-F238E27FC236}">
                <a16:creationId xmlns:a16="http://schemas.microsoft.com/office/drawing/2014/main" id="{89A94737-68EF-F82E-47A6-BCE7F918093C}"/>
              </a:ext>
            </a:extLst>
          </p:cNvPr>
          <p:cNvSpPr/>
          <p:nvPr/>
        </p:nvSpPr>
        <p:spPr>
          <a:xfrm rot="16200000">
            <a:off x="6936289" y="2288382"/>
            <a:ext cx="353646" cy="690914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7" name="Abrir llave 36">
            <a:extLst>
              <a:ext uri="{FF2B5EF4-FFF2-40B4-BE49-F238E27FC236}">
                <a16:creationId xmlns:a16="http://schemas.microsoft.com/office/drawing/2014/main" id="{0D88A86C-0F62-1B64-FC11-502B0ED06F48}"/>
              </a:ext>
            </a:extLst>
          </p:cNvPr>
          <p:cNvSpPr/>
          <p:nvPr/>
        </p:nvSpPr>
        <p:spPr>
          <a:xfrm rot="16200000">
            <a:off x="1387168" y="4965240"/>
            <a:ext cx="353646" cy="163452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01661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4" grpId="0"/>
      <p:bldP spid="32" grpId="0"/>
      <p:bldP spid="33" grpId="0"/>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Image processing</a:t>
            </a:r>
          </a:p>
        </p:txBody>
      </p:sp>
      <p:sp>
        <p:nvSpPr>
          <p:cNvPr id="2" name="CuadroTexto 1">
            <a:extLst>
              <a:ext uri="{FF2B5EF4-FFF2-40B4-BE49-F238E27FC236}">
                <a16:creationId xmlns:a16="http://schemas.microsoft.com/office/drawing/2014/main" id="{8BCD96D3-D143-03B7-82CF-6A5589F3935B}"/>
              </a:ext>
            </a:extLst>
          </p:cNvPr>
          <p:cNvSpPr txBox="1"/>
          <p:nvPr/>
        </p:nvSpPr>
        <p:spPr>
          <a:xfrm>
            <a:off x="7820705" y="1857722"/>
            <a:ext cx="2785125" cy="369332"/>
          </a:xfrm>
          <a:prstGeom prst="rect">
            <a:avLst/>
          </a:prstGeom>
          <a:noFill/>
        </p:spPr>
        <p:txBody>
          <a:bodyPr wrap="square" rtlCol="0">
            <a:spAutoFit/>
          </a:bodyPr>
          <a:lstStyle/>
          <a:p>
            <a:pPr algn="ctr"/>
            <a:r>
              <a:rPr lang="en-US" dirty="0">
                <a:latin typeface="Encode Sans"/>
              </a:rPr>
              <a:t>Resizing to 128 x 128 pixels</a:t>
            </a:r>
          </a:p>
        </p:txBody>
      </p:sp>
      <p:pic>
        <p:nvPicPr>
          <p:cNvPr id="4" name="Imagen 3">
            <a:extLst>
              <a:ext uri="{FF2B5EF4-FFF2-40B4-BE49-F238E27FC236}">
                <a16:creationId xmlns:a16="http://schemas.microsoft.com/office/drawing/2014/main" id="{47708040-5A3E-C613-ABC9-D3693001FA0C}"/>
              </a:ext>
            </a:extLst>
          </p:cNvPr>
          <p:cNvPicPr>
            <a:picLocks noChangeAspect="1"/>
          </p:cNvPicPr>
          <p:nvPr/>
        </p:nvPicPr>
        <p:blipFill>
          <a:blip r:embed="rId2"/>
          <a:stretch>
            <a:fillRect/>
          </a:stretch>
        </p:blipFill>
        <p:spPr>
          <a:xfrm>
            <a:off x="6973349" y="2381294"/>
            <a:ext cx="1943493" cy="2068703"/>
          </a:xfrm>
          <a:prstGeom prst="rect">
            <a:avLst/>
          </a:prstGeom>
        </p:spPr>
      </p:pic>
      <p:pic>
        <p:nvPicPr>
          <p:cNvPr id="6" name="Imagen 5">
            <a:extLst>
              <a:ext uri="{FF2B5EF4-FFF2-40B4-BE49-F238E27FC236}">
                <a16:creationId xmlns:a16="http://schemas.microsoft.com/office/drawing/2014/main" id="{D8A81945-4BAF-A83D-4090-8356CFDA9860}"/>
              </a:ext>
            </a:extLst>
          </p:cNvPr>
          <p:cNvPicPr>
            <a:picLocks noChangeAspect="1"/>
          </p:cNvPicPr>
          <p:nvPr/>
        </p:nvPicPr>
        <p:blipFill>
          <a:blip r:embed="rId3"/>
          <a:stretch>
            <a:fillRect/>
          </a:stretch>
        </p:blipFill>
        <p:spPr>
          <a:xfrm>
            <a:off x="9212011" y="2381293"/>
            <a:ext cx="1934022" cy="2068704"/>
          </a:xfrm>
          <a:prstGeom prst="rect">
            <a:avLst/>
          </a:prstGeom>
        </p:spPr>
      </p:pic>
      <p:sp>
        <p:nvSpPr>
          <p:cNvPr id="7" name="CuadroTexto 6">
            <a:extLst>
              <a:ext uri="{FF2B5EF4-FFF2-40B4-BE49-F238E27FC236}">
                <a16:creationId xmlns:a16="http://schemas.microsoft.com/office/drawing/2014/main" id="{445B6C4E-7617-56E9-0CA1-33531178BE31}"/>
              </a:ext>
            </a:extLst>
          </p:cNvPr>
          <p:cNvSpPr txBox="1"/>
          <p:nvPr/>
        </p:nvSpPr>
        <p:spPr>
          <a:xfrm>
            <a:off x="924454" y="1857722"/>
            <a:ext cx="3784706" cy="369332"/>
          </a:xfrm>
          <a:prstGeom prst="rect">
            <a:avLst/>
          </a:prstGeom>
          <a:noFill/>
        </p:spPr>
        <p:txBody>
          <a:bodyPr wrap="square" rtlCol="0">
            <a:spAutoFit/>
          </a:bodyPr>
          <a:lstStyle/>
          <a:p>
            <a:pPr algn="ctr"/>
            <a:r>
              <a:rPr lang="en-US" dirty="0">
                <a:latin typeface="Encode Sans"/>
              </a:rPr>
              <a:t>Classification into folders for reading</a:t>
            </a:r>
          </a:p>
        </p:txBody>
      </p:sp>
      <p:pic>
        <p:nvPicPr>
          <p:cNvPr id="3074" name="Picture 2" descr="Carpeta - Iconos gratis de archivos y carpetas">
            <a:extLst>
              <a:ext uri="{FF2B5EF4-FFF2-40B4-BE49-F238E27FC236}">
                <a16:creationId xmlns:a16="http://schemas.microsoft.com/office/drawing/2014/main" id="{5E76830F-251D-BAE8-F539-A9EEA3F1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14" y="4013721"/>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FC59F0A-E4E8-ED9D-4A13-A39A1753994A}"/>
              </a:ext>
            </a:extLst>
          </p:cNvPr>
          <p:cNvSpPr txBox="1"/>
          <p:nvPr/>
        </p:nvSpPr>
        <p:spPr>
          <a:xfrm>
            <a:off x="-26601" y="3827195"/>
            <a:ext cx="1377926" cy="338554"/>
          </a:xfrm>
          <a:prstGeom prst="rect">
            <a:avLst/>
          </a:prstGeom>
          <a:noFill/>
        </p:spPr>
        <p:txBody>
          <a:bodyPr wrap="square" rtlCol="0">
            <a:spAutoFit/>
          </a:bodyPr>
          <a:lstStyle/>
          <a:p>
            <a:pPr algn="ctr"/>
            <a:r>
              <a:rPr lang="en-US" sz="1600" dirty="0">
                <a:latin typeface="Encode Sans"/>
              </a:rPr>
              <a:t>can_defects</a:t>
            </a:r>
          </a:p>
        </p:txBody>
      </p:sp>
      <p:pic>
        <p:nvPicPr>
          <p:cNvPr id="9" name="Picture 2" descr="Carpeta - Iconos gratis de archivos y carpetas">
            <a:extLst>
              <a:ext uri="{FF2B5EF4-FFF2-40B4-BE49-F238E27FC236}">
                <a16:creationId xmlns:a16="http://schemas.microsoft.com/office/drawing/2014/main" id="{9B0E1C74-45ED-3FDE-55B2-CCAC68323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322" y="4013721"/>
            <a:ext cx="710175" cy="710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arpeta - Iconos gratis de archivos y carpetas">
            <a:extLst>
              <a:ext uri="{FF2B5EF4-FFF2-40B4-BE49-F238E27FC236}">
                <a16:creationId xmlns:a16="http://schemas.microsoft.com/office/drawing/2014/main" id="{9DEC0FA0-C9AF-B5B0-613C-3AA506C8F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322" y="4919033"/>
            <a:ext cx="710175" cy="710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arpeta - Iconos gratis de archivos y carpetas">
            <a:extLst>
              <a:ext uri="{FF2B5EF4-FFF2-40B4-BE49-F238E27FC236}">
                <a16:creationId xmlns:a16="http://schemas.microsoft.com/office/drawing/2014/main" id="{A82C146B-6800-0099-5FE0-1D85B4356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25" y="3077110"/>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C25147E-DB51-B09B-F3F8-76857B403409}"/>
              </a:ext>
            </a:extLst>
          </p:cNvPr>
          <p:cNvSpPr txBox="1"/>
          <p:nvPr/>
        </p:nvSpPr>
        <p:spPr>
          <a:xfrm>
            <a:off x="4457437" y="2716962"/>
            <a:ext cx="1377926" cy="338554"/>
          </a:xfrm>
          <a:prstGeom prst="rect">
            <a:avLst/>
          </a:prstGeom>
          <a:noFill/>
        </p:spPr>
        <p:txBody>
          <a:bodyPr wrap="square" rtlCol="0">
            <a:spAutoFit/>
          </a:bodyPr>
          <a:lstStyle/>
          <a:p>
            <a:r>
              <a:rPr lang="en-US" sz="1600" dirty="0">
                <a:latin typeface="Encode Sans"/>
              </a:rPr>
              <a:t>no_defect</a:t>
            </a:r>
          </a:p>
        </p:txBody>
      </p:sp>
      <p:sp>
        <p:nvSpPr>
          <p:cNvPr id="14" name="CuadroTexto 13">
            <a:extLst>
              <a:ext uri="{FF2B5EF4-FFF2-40B4-BE49-F238E27FC236}">
                <a16:creationId xmlns:a16="http://schemas.microsoft.com/office/drawing/2014/main" id="{8F583538-0CB3-A9DA-0301-09E6A936837B}"/>
              </a:ext>
            </a:extLst>
          </p:cNvPr>
          <p:cNvSpPr txBox="1"/>
          <p:nvPr/>
        </p:nvSpPr>
        <p:spPr>
          <a:xfrm>
            <a:off x="1367909" y="4693328"/>
            <a:ext cx="1377926" cy="338554"/>
          </a:xfrm>
          <a:prstGeom prst="rect">
            <a:avLst/>
          </a:prstGeom>
          <a:noFill/>
        </p:spPr>
        <p:txBody>
          <a:bodyPr wrap="square" rtlCol="0">
            <a:spAutoFit/>
          </a:bodyPr>
          <a:lstStyle/>
          <a:p>
            <a:pPr algn="ctr"/>
            <a:r>
              <a:rPr lang="en-US" sz="1600" dirty="0">
                <a:latin typeface="Encode Sans"/>
              </a:rPr>
              <a:t>valid</a:t>
            </a:r>
          </a:p>
        </p:txBody>
      </p:sp>
      <p:sp>
        <p:nvSpPr>
          <p:cNvPr id="15" name="CuadroTexto 14">
            <a:extLst>
              <a:ext uri="{FF2B5EF4-FFF2-40B4-BE49-F238E27FC236}">
                <a16:creationId xmlns:a16="http://schemas.microsoft.com/office/drawing/2014/main" id="{4D6A2EBE-825A-3619-502C-CBA23D87055D}"/>
              </a:ext>
            </a:extLst>
          </p:cNvPr>
          <p:cNvSpPr txBox="1"/>
          <p:nvPr/>
        </p:nvSpPr>
        <p:spPr>
          <a:xfrm>
            <a:off x="1339611" y="2851961"/>
            <a:ext cx="1377926" cy="338554"/>
          </a:xfrm>
          <a:prstGeom prst="rect">
            <a:avLst/>
          </a:prstGeom>
          <a:noFill/>
        </p:spPr>
        <p:txBody>
          <a:bodyPr wrap="square" rtlCol="0">
            <a:spAutoFit/>
          </a:bodyPr>
          <a:lstStyle/>
          <a:p>
            <a:pPr algn="ctr"/>
            <a:r>
              <a:rPr lang="en-US" sz="1600" dirty="0">
                <a:latin typeface="Encode Sans"/>
              </a:rPr>
              <a:t>test</a:t>
            </a:r>
          </a:p>
        </p:txBody>
      </p:sp>
      <p:pic>
        <p:nvPicPr>
          <p:cNvPr id="16" name="Picture 2" descr="Carpeta - Iconos gratis de archivos y carpetas">
            <a:extLst>
              <a:ext uri="{FF2B5EF4-FFF2-40B4-BE49-F238E27FC236}">
                <a16:creationId xmlns:a16="http://schemas.microsoft.com/office/drawing/2014/main" id="{938567F7-AEC4-CE1D-1363-CEAA897E9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262" y="2527090"/>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83463A5-3D78-D72E-70F4-1B2D20340FED}"/>
              </a:ext>
            </a:extLst>
          </p:cNvPr>
          <p:cNvSpPr txBox="1"/>
          <p:nvPr/>
        </p:nvSpPr>
        <p:spPr>
          <a:xfrm>
            <a:off x="1365882" y="3819445"/>
            <a:ext cx="1377926" cy="338554"/>
          </a:xfrm>
          <a:prstGeom prst="rect">
            <a:avLst/>
          </a:prstGeom>
          <a:noFill/>
        </p:spPr>
        <p:txBody>
          <a:bodyPr wrap="square" rtlCol="0">
            <a:spAutoFit/>
          </a:bodyPr>
          <a:lstStyle/>
          <a:p>
            <a:pPr algn="ctr"/>
            <a:r>
              <a:rPr lang="en-US" sz="1600" dirty="0">
                <a:latin typeface="Encode Sans"/>
              </a:rPr>
              <a:t>train</a:t>
            </a:r>
          </a:p>
        </p:txBody>
      </p:sp>
      <p:sp>
        <p:nvSpPr>
          <p:cNvPr id="18" name="CuadroTexto 17">
            <a:extLst>
              <a:ext uri="{FF2B5EF4-FFF2-40B4-BE49-F238E27FC236}">
                <a16:creationId xmlns:a16="http://schemas.microsoft.com/office/drawing/2014/main" id="{8E940B19-4F9C-872E-3A3C-CD6F9CBF6C13}"/>
              </a:ext>
            </a:extLst>
          </p:cNvPr>
          <p:cNvSpPr txBox="1"/>
          <p:nvPr/>
        </p:nvSpPr>
        <p:spPr>
          <a:xfrm>
            <a:off x="4481692" y="3671988"/>
            <a:ext cx="1377926" cy="338554"/>
          </a:xfrm>
          <a:prstGeom prst="rect">
            <a:avLst/>
          </a:prstGeom>
          <a:noFill/>
        </p:spPr>
        <p:txBody>
          <a:bodyPr wrap="square" rtlCol="0">
            <a:spAutoFit/>
          </a:bodyPr>
          <a:lstStyle/>
          <a:p>
            <a:r>
              <a:rPr lang="en-US" sz="1600" dirty="0">
                <a:latin typeface="Encode Sans"/>
              </a:rPr>
              <a:t>minor_defect</a:t>
            </a:r>
          </a:p>
        </p:txBody>
      </p:sp>
      <p:pic>
        <p:nvPicPr>
          <p:cNvPr id="19" name="Picture 2" descr="Carpeta - Iconos gratis de archivos y carpetas">
            <a:extLst>
              <a:ext uri="{FF2B5EF4-FFF2-40B4-BE49-F238E27FC236}">
                <a16:creationId xmlns:a16="http://schemas.microsoft.com/office/drawing/2014/main" id="{F7D0B03E-4B7C-F409-E7FF-E6CA248D9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224" y="3464358"/>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C3A66581-B19E-F7FC-1503-FEE65F419AEE}"/>
              </a:ext>
            </a:extLst>
          </p:cNvPr>
          <p:cNvSpPr txBox="1"/>
          <p:nvPr/>
        </p:nvSpPr>
        <p:spPr>
          <a:xfrm>
            <a:off x="4481692" y="4676913"/>
            <a:ext cx="1377926" cy="338554"/>
          </a:xfrm>
          <a:prstGeom prst="rect">
            <a:avLst/>
          </a:prstGeom>
          <a:noFill/>
        </p:spPr>
        <p:txBody>
          <a:bodyPr wrap="square" rtlCol="0">
            <a:spAutoFit/>
          </a:bodyPr>
          <a:lstStyle/>
          <a:p>
            <a:r>
              <a:rPr lang="en-US" sz="1600" dirty="0">
                <a:latin typeface="Encode Sans"/>
              </a:rPr>
              <a:t>major_defect</a:t>
            </a:r>
          </a:p>
        </p:txBody>
      </p:sp>
      <p:pic>
        <p:nvPicPr>
          <p:cNvPr id="21" name="Picture 2" descr="Carpeta - Iconos gratis de archivos y carpetas">
            <a:extLst>
              <a:ext uri="{FF2B5EF4-FFF2-40B4-BE49-F238E27FC236}">
                <a16:creationId xmlns:a16="http://schemas.microsoft.com/office/drawing/2014/main" id="{32F145DC-A1F8-07BF-4034-19E376886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533" y="4492932"/>
            <a:ext cx="710175" cy="71017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5E25BFE7-D6E1-F3FE-ECAC-4F480044A9C1}"/>
              </a:ext>
            </a:extLst>
          </p:cNvPr>
          <p:cNvSpPr txBox="1"/>
          <p:nvPr/>
        </p:nvSpPr>
        <p:spPr>
          <a:xfrm>
            <a:off x="4481692" y="5629208"/>
            <a:ext cx="1377926" cy="338554"/>
          </a:xfrm>
          <a:prstGeom prst="rect">
            <a:avLst/>
          </a:prstGeom>
          <a:noFill/>
        </p:spPr>
        <p:txBody>
          <a:bodyPr wrap="square" rtlCol="0">
            <a:spAutoFit/>
          </a:bodyPr>
          <a:lstStyle/>
          <a:p>
            <a:r>
              <a:rPr lang="en-US" sz="1600" dirty="0">
                <a:latin typeface="Encode Sans"/>
              </a:rPr>
              <a:t>critical_defect</a:t>
            </a:r>
          </a:p>
        </p:txBody>
      </p:sp>
      <p:pic>
        <p:nvPicPr>
          <p:cNvPr id="23" name="Picture 2" descr="Carpeta - Iconos gratis de archivos y carpetas">
            <a:extLst>
              <a:ext uri="{FF2B5EF4-FFF2-40B4-BE49-F238E27FC236}">
                <a16:creationId xmlns:a16="http://schemas.microsoft.com/office/drawing/2014/main" id="{22B46997-78CE-6BC2-8075-3F381A8B7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387" y="5450774"/>
            <a:ext cx="710175" cy="7101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24">
            <a:extLst>
              <a:ext uri="{FF2B5EF4-FFF2-40B4-BE49-F238E27FC236}">
                <a16:creationId xmlns:a16="http://schemas.microsoft.com/office/drawing/2014/main" id="{01204680-F762-527C-9998-91F118C349AD}"/>
              </a:ext>
            </a:extLst>
          </p:cNvPr>
          <p:cNvCxnSpPr>
            <a:cxnSpLocks/>
          </p:cNvCxnSpPr>
          <p:nvPr/>
        </p:nvCxnSpPr>
        <p:spPr>
          <a:xfrm>
            <a:off x="2979989" y="2882177"/>
            <a:ext cx="6568" cy="29236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4EE92788-993F-CF24-884E-3D905A7C5B86}"/>
              </a:ext>
            </a:extLst>
          </p:cNvPr>
          <p:cNvCxnSpPr>
            <a:cxnSpLocks/>
            <a:stCxn id="3074" idx="3"/>
            <a:endCxn id="9" idx="1"/>
          </p:cNvCxnSpPr>
          <p:nvPr/>
        </p:nvCxnSpPr>
        <p:spPr>
          <a:xfrm>
            <a:off x="914089" y="4368809"/>
            <a:ext cx="788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16173D3-9E9A-97C1-1285-9E1180EF5277}"/>
              </a:ext>
            </a:extLst>
          </p:cNvPr>
          <p:cNvCxnSpPr>
            <a:cxnSpLocks/>
            <a:endCxn id="16" idx="1"/>
          </p:cNvCxnSpPr>
          <p:nvPr/>
        </p:nvCxnSpPr>
        <p:spPr>
          <a:xfrm>
            <a:off x="2978732" y="2882177"/>
            <a:ext cx="76853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2419783F-8880-4C20-6001-B9D3C0E5B4AB}"/>
              </a:ext>
            </a:extLst>
          </p:cNvPr>
          <p:cNvCxnSpPr>
            <a:cxnSpLocks/>
            <a:endCxn id="23" idx="1"/>
          </p:cNvCxnSpPr>
          <p:nvPr/>
        </p:nvCxnSpPr>
        <p:spPr>
          <a:xfrm>
            <a:off x="2985300" y="5805862"/>
            <a:ext cx="8050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9E3B1A7-7E6C-C373-3477-06D9EB24A863}"/>
              </a:ext>
            </a:extLst>
          </p:cNvPr>
          <p:cNvCxnSpPr>
            <a:cxnSpLocks/>
          </p:cNvCxnSpPr>
          <p:nvPr/>
        </p:nvCxnSpPr>
        <p:spPr>
          <a:xfrm>
            <a:off x="2978732" y="3819445"/>
            <a:ext cx="7497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AACE56D9-26EB-0B10-944A-306BADD6D716}"/>
              </a:ext>
            </a:extLst>
          </p:cNvPr>
          <p:cNvCxnSpPr>
            <a:cxnSpLocks/>
            <a:endCxn id="21" idx="1"/>
          </p:cNvCxnSpPr>
          <p:nvPr/>
        </p:nvCxnSpPr>
        <p:spPr>
          <a:xfrm>
            <a:off x="2985300" y="4846190"/>
            <a:ext cx="788233" cy="1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93C0488B-80FD-C3D3-3A95-082C30127B27}"/>
              </a:ext>
            </a:extLst>
          </p:cNvPr>
          <p:cNvCxnSpPr>
            <a:cxnSpLocks/>
            <a:stCxn id="9" idx="3"/>
          </p:cNvCxnSpPr>
          <p:nvPr/>
        </p:nvCxnSpPr>
        <p:spPr>
          <a:xfrm>
            <a:off x="2412497" y="4368809"/>
            <a:ext cx="572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8D038665-AFCB-D301-7AA2-D4F56D83EDC9}"/>
              </a:ext>
            </a:extLst>
          </p:cNvPr>
          <p:cNvCxnSpPr>
            <a:cxnSpLocks/>
          </p:cNvCxnSpPr>
          <p:nvPr/>
        </p:nvCxnSpPr>
        <p:spPr>
          <a:xfrm>
            <a:off x="1403783" y="3429000"/>
            <a:ext cx="0" cy="18451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34F40483-9956-47CA-80C4-15157CD7558F}"/>
              </a:ext>
            </a:extLst>
          </p:cNvPr>
          <p:cNvCxnSpPr>
            <a:cxnSpLocks/>
            <a:endCxn id="12" idx="1"/>
          </p:cNvCxnSpPr>
          <p:nvPr/>
        </p:nvCxnSpPr>
        <p:spPr>
          <a:xfrm>
            <a:off x="1403783" y="3429000"/>
            <a:ext cx="270242" cy="31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7" name="Conector recto 3076">
            <a:extLst>
              <a:ext uri="{FF2B5EF4-FFF2-40B4-BE49-F238E27FC236}">
                <a16:creationId xmlns:a16="http://schemas.microsoft.com/office/drawing/2014/main" id="{45E98671-BE28-4615-58B2-545FECB40434}"/>
              </a:ext>
            </a:extLst>
          </p:cNvPr>
          <p:cNvCxnSpPr>
            <a:cxnSpLocks/>
            <a:endCxn id="11" idx="1"/>
          </p:cNvCxnSpPr>
          <p:nvPr/>
        </p:nvCxnSpPr>
        <p:spPr>
          <a:xfrm>
            <a:off x="1385834" y="5274120"/>
            <a:ext cx="31648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2" name="Conector recto 3091">
            <a:extLst>
              <a:ext uri="{FF2B5EF4-FFF2-40B4-BE49-F238E27FC236}">
                <a16:creationId xmlns:a16="http://schemas.microsoft.com/office/drawing/2014/main" id="{AB7E418A-D6CB-BE01-3C46-BFFB9EA85D33}"/>
              </a:ext>
            </a:extLst>
          </p:cNvPr>
          <p:cNvCxnSpPr>
            <a:cxnSpLocks/>
          </p:cNvCxnSpPr>
          <p:nvPr/>
        </p:nvCxnSpPr>
        <p:spPr>
          <a:xfrm>
            <a:off x="2393725" y="3432198"/>
            <a:ext cx="2606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6" name="Conector recto 3095">
            <a:extLst>
              <a:ext uri="{FF2B5EF4-FFF2-40B4-BE49-F238E27FC236}">
                <a16:creationId xmlns:a16="http://schemas.microsoft.com/office/drawing/2014/main" id="{0ED78BA0-A167-9456-AE7E-350C7966719D}"/>
              </a:ext>
            </a:extLst>
          </p:cNvPr>
          <p:cNvCxnSpPr>
            <a:cxnSpLocks/>
          </p:cNvCxnSpPr>
          <p:nvPr/>
        </p:nvCxnSpPr>
        <p:spPr>
          <a:xfrm flipH="1">
            <a:off x="2644887" y="3425802"/>
            <a:ext cx="3154" cy="1848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5" name="Conector recto 3104">
            <a:extLst>
              <a:ext uri="{FF2B5EF4-FFF2-40B4-BE49-F238E27FC236}">
                <a16:creationId xmlns:a16="http://schemas.microsoft.com/office/drawing/2014/main" id="{D6244E57-DF3B-5CD7-E16F-37F5724CECA2}"/>
              </a:ext>
            </a:extLst>
          </p:cNvPr>
          <p:cNvCxnSpPr>
            <a:cxnSpLocks/>
            <a:stCxn id="11" idx="3"/>
          </p:cNvCxnSpPr>
          <p:nvPr/>
        </p:nvCxnSpPr>
        <p:spPr>
          <a:xfrm flipV="1">
            <a:off x="2412497" y="5274120"/>
            <a:ext cx="24191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09" name="Imagen 3108">
            <a:extLst>
              <a:ext uri="{FF2B5EF4-FFF2-40B4-BE49-F238E27FC236}">
                <a16:creationId xmlns:a16="http://schemas.microsoft.com/office/drawing/2014/main" id="{5EB2C29F-93C9-C295-6371-20FCF52665AB}"/>
              </a:ext>
            </a:extLst>
          </p:cNvPr>
          <p:cNvPicPr>
            <a:picLocks noChangeAspect="1"/>
          </p:cNvPicPr>
          <p:nvPr/>
        </p:nvPicPr>
        <p:blipFill>
          <a:blip r:embed="rId5"/>
          <a:stretch>
            <a:fillRect/>
          </a:stretch>
        </p:blipFill>
        <p:spPr>
          <a:xfrm>
            <a:off x="8061411" y="4595321"/>
            <a:ext cx="2005860" cy="2117607"/>
          </a:xfrm>
          <a:prstGeom prst="rect">
            <a:avLst/>
          </a:prstGeom>
        </p:spPr>
      </p:pic>
    </p:spTree>
    <p:extLst>
      <p:ext uri="{BB962C8B-B14F-4D97-AF65-F5344CB8AC3E}">
        <p14:creationId xmlns:p14="http://schemas.microsoft.com/office/powerpoint/2010/main" val="149010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07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92"/>
                                        </p:tgtEl>
                                        <p:attrNameLst>
                                          <p:attrName>style.visibility</p:attrName>
                                        </p:attrNameLst>
                                      </p:cBhvr>
                                      <p:to>
                                        <p:strVal val="visible"/>
                                      </p:to>
                                    </p:set>
                                    <p:animEffect transition="in" filter="fade">
                                      <p:cBhvr>
                                        <p:cTn id="40" dur="500"/>
                                        <p:tgtEl>
                                          <p:spTgt spid="3092"/>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3096"/>
                                        </p:tgtEl>
                                        <p:attrNameLst>
                                          <p:attrName>style.visibility</p:attrName>
                                        </p:attrNameLst>
                                      </p:cBhvr>
                                      <p:to>
                                        <p:strVal val="visible"/>
                                      </p:to>
                                    </p:set>
                                    <p:animEffect transition="in" filter="fade">
                                      <p:cBhvr>
                                        <p:cTn id="46" dur="500"/>
                                        <p:tgtEl>
                                          <p:spTgt spid="3096"/>
                                        </p:tgtEl>
                                      </p:cBhvr>
                                    </p:animEffect>
                                  </p:childTnLst>
                                </p:cTn>
                              </p:par>
                              <p:par>
                                <p:cTn id="47" presetID="10" presetClass="entr" presetSubtype="0" fill="hold" nodeType="withEffect">
                                  <p:stCondLst>
                                    <p:cond delay="0"/>
                                  </p:stCondLst>
                                  <p:childTnLst>
                                    <p:set>
                                      <p:cBhvr>
                                        <p:cTn id="48" dur="1" fill="hold">
                                          <p:stCondLst>
                                            <p:cond delay="0"/>
                                          </p:stCondLst>
                                        </p:cTn>
                                        <p:tgtEl>
                                          <p:spTgt spid="3105"/>
                                        </p:tgtEl>
                                        <p:attrNameLst>
                                          <p:attrName>style.visibility</p:attrName>
                                        </p:attrNameLst>
                                      </p:cBhvr>
                                      <p:to>
                                        <p:strVal val="visible"/>
                                      </p:to>
                                    </p:set>
                                    <p:animEffect transition="in" filter="fade">
                                      <p:cBhvr>
                                        <p:cTn id="49" dur="500"/>
                                        <p:tgtEl>
                                          <p:spTgt spid="3105"/>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par>
                                <p:cTn id="94" presetID="10"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5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500"/>
                                        <p:tgtEl>
                                          <p:spTgt spid="6"/>
                                        </p:tgtEl>
                                      </p:cBhvr>
                                    </p:animEffect>
                                  </p:childTnLst>
                                </p:cTn>
                              </p:par>
                              <p:par>
                                <p:cTn id="100" presetID="10" presetClass="entr" presetSubtype="0" fill="hold" nodeType="withEffect">
                                  <p:stCondLst>
                                    <p:cond delay="0"/>
                                  </p:stCondLst>
                                  <p:childTnLst>
                                    <p:set>
                                      <p:cBhvr>
                                        <p:cTn id="101" dur="1" fill="hold">
                                          <p:stCondLst>
                                            <p:cond delay="0"/>
                                          </p:stCondLst>
                                        </p:cTn>
                                        <p:tgtEl>
                                          <p:spTgt spid="3109"/>
                                        </p:tgtEl>
                                        <p:attrNameLst>
                                          <p:attrName>style.visibility</p:attrName>
                                        </p:attrNameLst>
                                      </p:cBhvr>
                                      <p:to>
                                        <p:strVal val="visible"/>
                                      </p:to>
                                    </p:set>
                                    <p:animEffect transition="in" filter="fade">
                                      <p:cBhvr>
                                        <p:cTn id="102" dur="500"/>
                                        <p:tgtEl>
                                          <p:spTgt spid="3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3" grpId="0"/>
      <p:bldP spid="14" grpId="0"/>
      <p:bldP spid="15" grpId="0"/>
      <p:bldP spid="17" grpId="0"/>
      <p:bldP spid="18" grpId="0"/>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o 71">
            <a:extLst>
              <a:ext uri="{FF2B5EF4-FFF2-40B4-BE49-F238E27FC236}">
                <a16:creationId xmlns:a16="http://schemas.microsoft.com/office/drawing/2014/main" id="{A8DC27C0-7942-B1AF-9EAF-5121AF4EFB52}"/>
              </a:ext>
            </a:extLst>
          </p:cNvPr>
          <p:cNvGrpSpPr/>
          <p:nvPr/>
        </p:nvGrpSpPr>
        <p:grpSpPr>
          <a:xfrm>
            <a:off x="6101033" y="2990473"/>
            <a:ext cx="1668665" cy="1495973"/>
            <a:chOff x="2809764" y="2705099"/>
            <a:chExt cx="2981435" cy="3313121"/>
          </a:xfrm>
          <a:solidFill>
            <a:schemeClr val="accent2">
              <a:lumMod val="40000"/>
              <a:lumOff val="60000"/>
            </a:schemeClr>
          </a:solidFill>
        </p:grpSpPr>
        <p:sp>
          <p:nvSpPr>
            <p:cNvPr id="73" name="Paralelogramo 72">
              <a:extLst>
                <a:ext uri="{FF2B5EF4-FFF2-40B4-BE49-F238E27FC236}">
                  <a16:creationId xmlns:a16="http://schemas.microsoft.com/office/drawing/2014/main" id="{701115A1-7AF1-5200-4C31-3DEAA476066B}"/>
                </a:ext>
              </a:extLst>
            </p:cNvPr>
            <p:cNvSpPr/>
            <p:nvPr/>
          </p:nvSpPr>
          <p:spPr>
            <a:xfrm rot="16200000" flipV="1">
              <a:off x="2643921" y="2870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Paralelogramo 73">
              <a:extLst>
                <a:ext uri="{FF2B5EF4-FFF2-40B4-BE49-F238E27FC236}">
                  <a16:creationId xmlns:a16="http://schemas.microsoft.com/office/drawing/2014/main" id="{3F111C31-FFC5-8F5F-1DF0-79A788B171CF}"/>
                </a:ext>
              </a:extLst>
            </p:cNvPr>
            <p:cNvSpPr/>
            <p:nvPr/>
          </p:nvSpPr>
          <p:spPr>
            <a:xfrm rot="16200000" flipV="1">
              <a:off x="2796321" y="3023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Paralelogramo 74">
              <a:extLst>
                <a:ext uri="{FF2B5EF4-FFF2-40B4-BE49-F238E27FC236}">
                  <a16:creationId xmlns:a16="http://schemas.microsoft.com/office/drawing/2014/main" id="{8F7FC5DA-2F73-D721-C879-B708BD9EB263}"/>
                </a:ext>
              </a:extLst>
            </p:cNvPr>
            <p:cNvSpPr/>
            <p:nvPr/>
          </p:nvSpPr>
          <p:spPr>
            <a:xfrm rot="16200000" flipV="1">
              <a:off x="2948721" y="3175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Paralelogramo 75">
              <a:extLst>
                <a:ext uri="{FF2B5EF4-FFF2-40B4-BE49-F238E27FC236}">
                  <a16:creationId xmlns:a16="http://schemas.microsoft.com/office/drawing/2014/main" id="{1EC4B62F-B34B-A016-6E75-0F5954C82EA7}"/>
                </a:ext>
              </a:extLst>
            </p:cNvPr>
            <p:cNvSpPr/>
            <p:nvPr/>
          </p:nvSpPr>
          <p:spPr>
            <a:xfrm rot="16200000" flipV="1">
              <a:off x="3101121" y="3328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Paralelogramo 76">
              <a:extLst>
                <a:ext uri="{FF2B5EF4-FFF2-40B4-BE49-F238E27FC236}">
                  <a16:creationId xmlns:a16="http://schemas.microsoft.com/office/drawing/2014/main" id="{1F952C87-2C48-6810-7809-CE128C1F7D6F}"/>
                </a:ext>
              </a:extLst>
            </p:cNvPr>
            <p:cNvSpPr/>
            <p:nvPr/>
          </p:nvSpPr>
          <p:spPr>
            <a:xfrm rot="16200000" flipV="1">
              <a:off x="3253521" y="3480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Paralelogramo 77">
              <a:extLst>
                <a:ext uri="{FF2B5EF4-FFF2-40B4-BE49-F238E27FC236}">
                  <a16:creationId xmlns:a16="http://schemas.microsoft.com/office/drawing/2014/main" id="{DCB08ACD-9C84-9BAC-71C8-3E67F9840F14}"/>
                </a:ext>
              </a:extLst>
            </p:cNvPr>
            <p:cNvSpPr/>
            <p:nvPr/>
          </p:nvSpPr>
          <p:spPr>
            <a:xfrm rot="16200000" flipV="1">
              <a:off x="3405921" y="3632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Paralelogramo 78">
              <a:extLst>
                <a:ext uri="{FF2B5EF4-FFF2-40B4-BE49-F238E27FC236}">
                  <a16:creationId xmlns:a16="http://schemas.microsoft.com/office/drawing/2014/main" id="{50439773-7786-53EC-886D-6F2EA260A341}"/>
                </a:ext>
              </a:extLst>
            </p:cNvPr>
            <p:cNvSpPr/>
            <p:nvPr/>
          </p:nvSpPr>
          <p:spPr>
            <a:xfrm rot="16200000" flipV="1">
              <a:off x="3558321" y="3785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Paralelogramo 79">
              <a:extLst>
                <a:ext uri="{FF2B5EF4-FFF2-40B4-BE49-F238E27FC236}">
                  <a16:creationId xmlns:a16="http://schemas.microsoft.com/office/drawing/2014/main" id="{08D3F18B-DB46-F958-6DE8-6FCC8B102520}"/>
                </a:ext>
              </a:extLst>
            </p:cNvPr>
            <p:cNvSpPr/>
            <p:nvPr/>
          </p:nvSpPr>
          <p:spPr>
            <a:xfrm rot="16200000" flipV="1">
              <a:off x="3710721" y="3937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Paralelogramo 80">
              <a:extLst>
                <a:ext uri="{FF2B5EF4-FFF2-40B4-BE49-F238E27FC236}">
                  <a16:creationId xmlns:a16="http://schemas.microsoft.com/office/drawing/2014/main" id="{1B47DF16-CF1A-CF07-EA00-2B5B6E31DB8D}"/>
                </a:ext>
              </a:extLst>
            </p:cNvPr>
            <p:cNvSpPr/>
            <p:nvPr/>
          </p:nvSpPr>
          <p:spPr>
            <a:xfrm rot="16200000" flipV="1">
              <a:off x="3863121" y="4090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Paralelogramo 81">
              <a:extLst>
                <a:ext uri="{FF2B5EF4-FFF2-40B4-BE49-F238E27FC236}">
                  <a16:creationId xmlns:a16="http://schemas.microsoft.com/office/drawing/2014/main" id="{C7EC1D05-D79D-4C62-82BE-1DBC67B51F63}"/>
                </a:ext>
              </a:extLst>
            </p:cNvPr>
            <p:cNvSpPr/>
            <p:nvPr/>
          </p:nvSpPr>
          <p:spPr>
            <a:xfrm rot="16200000" flipV="1">
              <a:off x="4015521" y="4242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Paralelogramo 82">
              <a:extLst>
                <a:ext uri="{FF2B5EF4-FFF2-40B4-BE49-F238E27FC236}">
                  <a16:creationId xmlns:a16="http://schemas.microsoft.com/office/drawing/2014/main" id="{FB70CD97-94A4-ACE5-910C-34445793EB13}"/>
                </a:ext>
              </a:extLst>
            </p:cNvPr>
            <p:cNvSpPr/>
            <p:nvPr/>
          </p:nvSpPr>
          <p:spPr>
            <a:xfrm rot="16200000" flipV="1">
              <a:off x="4167921" y="4394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Paralelogramo 83">
              <a:extLst>
                <a:ext uri="{FF2B5EF4-FFF2-40B4-BE49-F238E27FC236}">
                  <a16:creationId xmlns:a16="http://schemas.microsoft.com/office/drawing/2014/main" id="{32B8D5AC-4781-A1DD-6554-F508CD750E8A}"/>
                </a:ext>
              </a:extLst>
            </p:cNvPr>
            <p:cNvSpPr/>
            <p:nvPr/>
          </p:nvSpPr>
          <p:spPr>
            <a:xfrm rot="16200000" flipV="1">
              <a:off x="4320321" y="4547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Paralelogramo 84">
              <a:extLst>
                <a:ext uri="{FF2B5EF4-FFF2-40B4-BE49-F238E27FC236}">
                  <a16:creationId xmlns:a16="http://schemas.microsoft.com/office/drawing/2014/main" id="{A0CD7DEC-2D34-ACF8-4B9F-4A515B5B3A68}"/>
                </a:ext>
              </a:extLst>
            </p:cNvPr>
            <p:cNvSpPr/>
            <p:nvPr/>
          </p:nvSpPr>
          <p:spPr>
            <a:xfrm rot="16200000" flipV="1">
              <a:off x="4472721" y="4699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Paralelogramo 85">
              <a:extLst>
                <a:ext uri="{FF2B5EF4-FFF2-40B4-BE49-F238E27FC236}">
                  <a16:creationId xmlns:a16="http://schemas.microsoft.com/office/drawing/2014/main" id="{95797FCA-5E9D-EAFD-E2BC-85D4732136A4}"/>
                </a:ext>
              </a:extLst>
            </p:cNvPr>
            <p:cNvSpPr/>
            <p:nvPr/>
          </p:nvSpPr>
          <p:spPr>
            <a:xfrm rot="16200000" flipV="1">
              <a:off x="4625121" y="4852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Paralelogramo 86">
              <a:extLst>
                <a:ext uri="{FF2B5EF4-FFF2-40B4-BE49-F238E27FC236}">
                  <a16:creationId xmlns:a16="http://schemas.microsoft.com/office/drawing/2014/main" id="{93D65C3B-3665-1F24-F1C8-A9B40308E6B3}"/>
                </a:ext>
              </a:extLst>
            </p:cNvPr>
            <p:cNvSpPr/>
            <p:nvPr/>
          </p:nvSpPr>
          <p:spPr>
            <a:xfrm rot="16200000" flipV="1">
              <a:off x="4777521" y="5004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Paralelogramo 87">
              <a:extLst>
                <a:ext uri="{FF2B5EF4-FFF2-40B4-BE49-F238E27FC236}">
                  <a16:creationId xmlns:a16="http://schemas.microsoft.com/office/drawing/2014/main" id="{F0223FA7-F11F-9A1F-2FF4-3AADC2586D51}"/>
                </a:ext>
              </a:extLst>
            </p:cNvPr>
            <p:cNvSpPr/>
            <p:nvPr/>
          </p:nvSpPr>
          <p:spPr>
            <a:xfrm rot="16200000" flipV="1">
              <a:off x="4929921" y="5156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3" name="Grupo 62">
            <a:extLst>
              <a:ext uri="{FF2B5EF4-FFF2-40B4-BE49-F238E27FC236}">
                <a16:creationId xmlns:a16="http://schemas.microsoft.com/office/drawing/2014/main" id="{312B520B-CDAA-A548-09E8-26EC01A3F40A}"/>
              </a:ext>
            </a:extLst>
          </p:cNvPr>
          <p:cNvGrpSpPr/>
          <p:nvPr/>
        </p:nvGrpSpPr>
        <p:grpSpPr>
          <a:xfrm>
            <a:off x="2296206" y="3341443"/>
            <a:ext cx="1171358" cy="1159682"/>
            <a:chOff x="2809764" y="2705099"/>
            <a:chExt cx="1762235" cy="2093921"/>
          </a:xfrm>
          <a:solidFill>
            <a:schemeClr val="accent2">
              <a:lumMod val="40000"/>
              <a:lumOff val="60000"/>
            </a:schemeClr>
          </a:solidFill>
        </p:grpSpPr>
        <p:sp>
          <p:nvSpPr>
            <p:cNvPr id="64" name="Paralelogramo 63">
              <a:extLst>
                <a:ext uri="{FF2B5EF4-FFF2-40B4-BE49-F238E27FC236}">
                  <a16:creationId xmlns:a16="http://schemas.microsoft.com/office/drawing/2014/main" id="{418B0C7A-E0E1-CC30-8EF7-7936BA5215D5}"/>
                </a:ext>
              </a:extLst>
            </p:cNvPr>
            <p:cNvSpPr/>
            <p:nvPr/>
          </p:nvSpPr>
          <p:spPr>
            <a:xfrm rot="16200000" flipV="1">
              <a:off x="2643921" y="2870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Paralelogramo 64">
              <a:extLst>
                <a:ext uri="{FF2B5EF4-FFF2-40B4-BE49-F238E27FC236}">
                  <a16:creationId xmlns:a16="http://schemas.microsoft.com/office/drawing/2014/main" id="{1DA8CF70-A697-7028-0C19-3E5AA7B7258F}"/>
                </a:ext>
              </a:extLst>
            </p:cNvPr>
            <p:cNvSpPr/>
            <p:nvPr/>
          </p:nvSpPr>
          <p:spPr>
            <a:xfrm rot="16200000" flipV="1">
              <a:off x="2796321" y="3023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Paralelogramo 65">
              <a:extLst>
                <a:ext uri="{FF2B5EF4-FFF2-40B4-BE49-F238E27FC236}">
                  <a16:creationId xmlns:a16="http://schemas.microsoft.com/office/drawing/2014/main" id="{AB8F63DB-F08A-E130-65F3-2D4E32A7F6F9}"/>
                </a:ext>
              </a:extLst>
            </p:cNvPr>
            <p:cNvSpPr/>
            <p:nvPr/>
          </p:nvSpPr>
          <p:spPr>
            <a:xfrm rot="16200000" flipV="1">
              <a:off x="2948721" y="3175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Paralelogramo 66">
              <a:extLst>
                <a:ext uri="{FF2B5EF4-FFF2-40B4-BE49-F238E27FC236}">
                  <a16:creationId xmlns:a16="http://schemas.microsoft.com/office/drawing/2014/main" id="{C02447FE-5B0B-FEE8-73A1-7C515AA31568}"/>
                </a:ext>
              </a:extLst>
            </p:cNvPr>
            <p:cNvSpPr/>
            <p:nvPr/>
          </p:nvSpPr>
          <p:spPr>
            <a:xfrm rot="16200000" flipV="1">
              <a:off x="3101121" y="33281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Paralelogramo 67">
              <a:extLst>
                <a:ext uri="{FF2B5EF4-FFF2-40B4-BE49-F238E27FC236}">
                  <a16:creationId xmlns:a16="http://schemas.microsoft.com/office/drawing/2014/main" id="{33143197-9AB5-B086-0790-B43EBB825158}"/>
                </a:ext>
              </a:extLst>
            </p:cNvPr>
            <p:cNvSpPr/>
            <p:nvPr/>
          </p:nvSpPr>
          <p:spPr>
            <a:xfrm rot="16200000" flipV="1">
              <a:off x="3253521" y="34805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Paralelogramo 68">
              <a:extLst>
                <a:ext uri="{FF2B5EF4-FFF2-40B4-BE49-F238E27FC236}">
                  <a16:creationId xmlns:a16="http://schemas.microsoft.com/office/drawing/2014/main" id="{01FF341A-5B79-7E4B-3077-30AEA5F6F6EE}"/>
                </a:ext>
              </a:extLst>
            </p:cNvPr>
            <p:cNvSpPr/>
            <p:nvPr/>
          </p:nvSpPr>
          <p:spPr>
            <a:xfrm rot="16200000" flipV="1">
              <a:off x="3405921" y="36329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Paralelogramo 69">
              <a:extLst>
                <a:ext uri="{FF2B5EF4-FFF2-40B4-BE49-F238E27FC236}">
                  <a16:creationId xmlns:a16="http://schemas.microsoft.com/office/drawing/2014/main" id="{54A124C0-3FDE-7C4A-3C5E-C2FC74A21589}"/>
                </a:ext>
              </a:extLst>
            </p:cNvPr>
            <p:cNvSpPr/>
            <p:nvPr/>
          </p:nvSpPr>
          <p:spPr>
            <a:xfrm rot="16200000" flipV="1">
              <a:off x="3558321" y="37853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Paralelogramo 70">
              <a:extLst>
                <a:ext uri="{FF2B5EF4-FFF2-40B4-BE49-F238E27FC236}">
                  <a16:creationId xmlns:a16="http://schemas.microsoft.com/office/drawing/2014/main" id="{1ACAD7C6-B9EB-EF8F-4118-7D6BFEA0208A}"/>
                </a:ext>
              </a:extLst>
            </p:cNvPr>
            <p:cNvSpPr/>
            <p:nvPr/>
          </p:nvSpPr>
          <p:spPr>
            <a:xfrm rot="16200000" flipV="1">
              <a:off x="3710721" y="3937742"/>
              <a:ext cx="1027121" cy="695435"/>
            </a:xfrm>
            <a:prstGeom prst="parallelogram">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Título 1">
            <a:extLst>
              <a:ext uri="{FF2B5EF4-FFF2-40B4-BE49-F238E27FC236}">
                <a16:creationId xmlns:a16="http://schemas.microsoft.com/office/drawing/2014/main" id="{B5BC3E70-0823-466C-30AB-021E7D678CF5}"/>
              </a:ext>
            </a:extLst>
          </p:cNvPr>
          <p:cNvSpPr>
            <a:spLocks noGrp="1"/>
          </p:cNvSpPr>
          <p:nvPr>
            <p:ph type="title"/>
          </p:nvPr>
        </p:nvSpPr>
        <p:spPr>
          <a:xfrm>
            <a:off x="0" y="0"/>
            <a:ext cx="9418320" cy="661418"/>
          </a:xfrm>
        </p:spPr>
        <p:txBody>
          <a:bodyPr>
            <a:normAutofit/>
          </a:bodyPr>
          <a:lstStyle/>
          <a:p>
            <a:r>
              <a:rPr lang="es-ES" sz="4000" dirty="0">
                <a:latin typeface="Encode Sans"/>
              </a:rPr>
              <a:t>  </a:t>
            </a:r>
            <a:r>
              <a:rPr lang="en-US" sz="4000" b="1" dirty="0">
                <a:latin typeface="Encode Sans"/>
              </a:rPr>
              <a:t>Modeling</a:t>
            </a:r>
          </a:p>
        </p:txBody>
      </p:sp>
      <p:sp>
        <p:nvSpPr>
          <p:cNvPr id="31" name="CuadroTexto 30">
            <a:extLst>
              <a:ext uri="{FF2B5EF4-FFF2-40B4-BE49-F238E27FC236}">
                <a16:creationId xmlns:a16="http://schemas.microsoft.com/office/drawing/2014/main" id="{9CFFD4B5-3157-335C-C286-438529B0D8D5}"/>
              </a:ext>
            </a:extLst>
          </p:cNvPr>
          <p:cNvSpPr txBox="1"/>
          <p:nvPr/>
        </p:nvSpPr>
        <p:spPr>
          <a:xfrm>
            <a:off x="0" y="1059515"/>
            <a:ext cx="6743701" cy="400110"/>
          </a:xfrm>
          <a:prstGeom prst="rect">
            <a:avLst/>
          </a:prstGeom>
          <a:noFill/>
        </p:spPr>
        <p:txBody>
          <a:bodyPr wrap="square" rtlCol="0">
            <a:spAutoFit/>
          </a:bodyPr>
          <a:lstStyle/>
          <a:p>
            <a:r>
              <a:rPr lang="es-ES" dirty="0">
                <a:latin typeface="Encode Sans"/>
              </a:rPr>
              <a:t>  </a:t>
            </a:r>
            <a:r>
              <a:rPr lang="en-US" sz="2000" b="1" dirty="0">
                <a:latin typeface="Encode Sans"/>
              </a:rPr>
              <a:t>Structure of the model</a:t>
            </a:r>
          </a:p>
        </p:txBody>
      </p:sp>
      <p:grpSp>
        <p:nvGrpSpPr>
          <p:cNvPr id="43" name="Grupo 42">
            <a:extLst>
              <a:ext uri="{FF2B5EF4-FFF2-40B4-BE49-F238E27FC236}">
                <a16:creationId xmlns:a16="http://schemas.microsoft.com/office/drawing/2014/main" id="{4CF1A004-F991-120C-26BA-592C3D41D295}"/>
              </a:ext>
            </a:extLst>
          </p:cNvPr>
          <p:cNvGrpSpPr/>
          <p:nvPr/>
        </p:nvGrpSpPr>
        <p:grpSpPr>
          <a:xfrm>
            <a:off x="1085673" y="2971450"/>
            <a:ext cx="1547984" cy="1673241"/>
            <a:chOff x="2809764" y="2705099"/>
            <a:chExt cx="1762235" cy="2093921"/>
          </a:xfrm>
        </p:grpSpPr>
        <p:sp>
          <p:nvSpPr>
            <p:cNvPr id="35" name="Paralelogramo 34">
              <a:extLst>
                <a:ext uri="{FF2B5EF4-FFF2-40B4-BE49-F238E27FC236}">
                  <a16:creationId xmlns:a16="http://schemas.microsoft.com/office/drawing/2014/main" id="{D83BFB8D-787B-C659-032E-AE83F43B156E}"/>
                </a:ext>
              </a:extLst>
            </p:cNvPr>
            <p:cNvSpPr/>
            <p:nvPr/>
          </p:nvSpPr>
          <p:spPr>
            <a:xfrm rot="16200000" flipV="1">
              <a:off x="2643921" y="2870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Paralelogramo 35">
              <a:extLst>
                <a:ext uri="{FF2B5EF4-FFF2-40B4-BE49-F238E27FC236}">
                  <a16:creationId xmlns:a16="http://schemas.microsoft.com/office/drawing/2014/main" id="{DA57E65D-3A67-16A1-0CE5-79CCD866FA7A}"/>
                </a:ext>
              </a:extLst>
            </p:cNvPr>
            <p:cNvSpPr/>
            <p:nvPr/>
          </p:nvSpPr>
          <p:spPr>
            <a:xfrm rot="16200000" flipV="1">
              <a:off x="2796321" y="3023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Paralelogramo 36">
              <a:extLst>
                <a:ext uri="{FF2B5EF4-FFF2-40B4-BE49-F238E27FC236}">
                  <a16:creationId xmlns:a16="http://schemas.microsoft.com/office/drawing/2014/main" id="{0E00D8BC-AAC8-D622-DC3C-EA22F4E23D3D}"/>
                </a:ext>
              </a:extLst>
            </p:cNvPr>
            <p:cNvSpPr/>
            <p:nvPr/>
          </p:nvSpPr>
          <p:spPr>
            <a:xfrm rot="16200000" flipV="1">
              <a:off x="2948721" y="3175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Paralelogramo 37">
              <a:extLst>
                <a:ext uri="{FF2B5EF4-FFF2-40B4-BE49-F238E27FC236}">
                  <a16:creationId xmlns:a16="http://schemas.microsoft.com/office/drawing/2014/main" id="{EA85CE48-FFF6-7EE9-D790-0D546658BC37}"/>
                </a:ext>
              </a:extLst>
            </p:cNvPr>
            <p:cNvSpPr/>
            <p:nvPr/>
          </p:nvSpPr>
          <p:spPr>
            <a:xfrm rot="16200000" flipV="1">
              <a:off x="3101121" y="3328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Paralelogramo 38">
              <a:extLst>
                <a:ext uri="{FF2B5EF4-FFF2-40B4-BE49-F238E27FC236}">
                  <a16:creationId xmlns:a16="http://schemas.microsoft.com/office/drawing/2014/main" id="{C7787A5D-D01C-77D1-D660-136A820B3CB5}"/>
                </a:ext>
              </a:extLst>
            </p:cNvPr>
            <p:cNvSpPr/>
            <p:nvPr/>
          </p:nvSpPr>
          <p:spPr>
            <a:xfrm rot="16200000" flipV="1">
              <a:off x="3253521" y="3480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Paralelogramo 39">
              <a:extLst>
                <a:ext uri="{FF2B5EF4-FFF2-40B4-BE49-F238E27FC236}">
                  <a16:creationId xmlns:a16="http://schemas.microsoft.com/office/drawing/2014/main" id="{AEA0A85C-6E27-78D5-DF18-D1F7885B3462}"/>
                </a:ext>
              </a:extLst>
            </p:cNvPr>
            <p:cNvSpPr/>
            <p:nvPr/>
          </p:nvSpPr>
          <p:spPr>
            <a:xfrm rot="16200000" flipV="1">
              <a:off x="3405921" y="3632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Paralelogramo 40">
              <a:extLst>
                <a:ext uri="{FF2B5EF4-FFF2-40B4-BE49-F238E27FC236}">
                  <a16:creationId xmlns:a16="http://schemas.microsoft.com/office/drawing/2014/main" id="{12B5EBAE-36AD-4F31-48D2-9558CBB511F9}"/>
                </a:ext>
              </a:extLst>
            </p:cNvPr>
            <p:cNvSpPr/>
            <p:nvPr/>
          </p:nvSpPr>
          <p:spPr>
            <a:xfrm rot="16200000" flipV="1">
              <a:off x="3558321" y="3785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Paralelogramo 41">
              <a:extLst>
                <a:ext uri="{FF2B5EF4-FFF2-40B4-BE49-F238E27FC236}">
                  <a16:creationId xmlns:a16="http://schemas.microsoft.com/office/drawing/2014/main" id="{349EBE34-C9E4-B39F-C656-4C6A7B933C36}"/>
                </a:ext>
              </a:extLst>
            </p:cNvPr>
            <p:cNvSpPr/>
            <p:nvPr/>
          </p:nvSpPr>
          <p:spPr>
            <a:xfrm rot="16200000" flipV="1">
              <a:off x="3710721" y="3937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2" name="Grupo 61">
            <a:extLst>
              <a:ext uri="{FF2B5EF4-FFF2-40B4-BE49-F238E27FC236}">
                <a16:creationId xmlns:a16="http://schemas.microsoft.com/office/drawing/2014/main" id="{BAA63CA4-5F39-335D-9337-BCA82D4A500D}"/>
              </a:ext>
            </a:extLst>
          </p:cNvPr>
          <p:cNvGrpSpPr/>
          <p:nvPr/>
        </p:nvGrpSpPr>
        <p:grpSpPr>
          <a:xfrm>
            <a:off x="4292091" y="2258892"/>
            <a:ext cx="2609168" cy="2340190"/>
            <a:chOff x="2809764" y="2705099"/>
            <a:chExt cx="2981435" cy="3313121"/>
          </a:xfrm>
        </p:grpSpPr>
        <p:sp>
          <p:nvSpPr>
            <p:cNvPr id="46" name="Paralelogramo 45">
              <a:extLst>
                <a:ext uri="{FF2B5EF4-FFF2-40B4-BE49-F238E27FC236}">
                  <a16:creationId xmlns:a16="http://schemas.microsoft.com/office/drawing/2014/main" id="{87A1C59B-33D4-8CD3-9C13-50EF3661BB59}"/>
                </a:ext>
              </a:extLst>
            </p:cNvPr>
            <p:cNvSpPr/>
            <p:nvPr/>
          </p:nvSpPr>
          <p:spPr>
            <a:xfrm rot="16200000" flipV="1">
              <a:off x="2643921" y="2870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Paralelogramo 46">
              <a:extLst>
                <a:ext uri="{FF2B5EF4-FFF2-40B4-BE49-F238E27FC236}">
                  <a16:creationId xmlns:a16="http://schemas.microsoft.com/office/drawing/2014/main" id="{4DBD30A9-1DDA-7CCD-DB59-7D3BE52DF198}"/>
                </a:ext>
              </a:extLst>
            </p:cNvPr>
            <p:cNvSpPr/>
            <p:nvPr/>
          </p:nvSpPr>
          <p:spPr>
            <a:xfrm rot="16200000" flipV="1">
              <a:off x="2796321" y="3023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Paralelogramo 47">
              <a:extLst>
                <a:ext uri="{FF2B5EF4-FFF2-40B4-BE49-F238E27FC236}">
                  <a16:creationId xmlns:a16="http://schemas.microsoft.com/office/drawing/2014/main" id="{698F5F95-0D0D-1B5B-8B57-461109A320B4}"/>
                </a:ext>
              </a:extLst>
            </p:cNvPr>
            <p:cNvSpPr/>
            <p:nvPr/>
          </p:nvSpPr>
          <p:spPr>
            <a:xfrm rot="16200000" flipV="1">
              <a:off x="2948721" y="3175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Paralelogramo 48">
              <a:extLst>
                <a:ext uri="{FF2B5EF4-FFF2-40B4-BE49-F238E27FC236}">
                  <a16:creationId xmlns:a16="http://schemas.microsoft.com/office/drawing/2014/main" id="{E38ED2D3-D229-78B9-F853-B7B1746C6FAF}"/>
                </a:ext>
              </a:extLst>
            </p:cNvPr>
            <p:cNvSpPr/>
            <p:nvPr/>
          </p:nvSpPr>
          <p:spPr>
            <a:xfrm rot="16200000" flipV="1">
              <a:off x="3101121" y="3328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Paralelogramo 49">
              <a:extLst>
                <a:ext uri="{FF2B5EF4-FFF2-40B4-BE49-F238E27FC236}">
                  <a16:creationId xmlns:a16="http://schemas.microsoft.com/office/drawing/2014/main" id="{670AE4AA-2E3D-2DB7-7568-BD42BFF24E19}"/>
                </a:ext>
              </a:extLst>
            </p:cNvPr>
            <p:cNvSpPr/>
            <p:nvPr/>
          </p:nvSpPr>
          <p:spPr>
            <a:xfrm rot="16200000" flipV="1">
              <a:off x="3253521" y="3480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Paralelogramo 50">
              <a:extLst>
                <a:ext uri="{FF2B5EF4-FFF2-40B4-BE49-F238E27FC236}">
                  <a16:creationId xmlns:a16="http://schemas.microsoft.com/office/drawing/2014/main" id="{4DFCBFEB-CF8E-5515-0D62-220E12415D3F}"/>
                </a:ext>
              </a:extLst>
            </p:cNvPr>
            <p:cNvSpPr/>
            <p:nvPr/>
          </p:nvSpPr>
          <p:spPr>
            <a:xfrm rot="16200000" flipV="1">
              <a:off x="3405921" y="3632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Paralelogramo 51">
              <a:extLst>
                <a:ext uri="{FF2B5EF4-FFF2-40B4-BE49-F238E27FC236}">
                  <a16:creationId xmlns:a16="http://schemas.microsoft.com/office/drawing/2014/main" id="{7E072CF5-6C41-9C3D-ADE5-4B2EBA3EA042}"/>
                </a:ext>
              </a:extLst>
            </p:cNvPr>
            <p:cNvSpPr/>
            <p:nvPr/>
          </p:nvSpPr>
          <p:spPr>
            <a:xfrm rot="16200000" flipV="1">
              <a:off x="3558321" y="3785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Paralelogramo 52">
              <a:extLst>
                <a:ext uri="{FF2B5EF4-FFF2-40B4-BE49-F238E27FC236}">
                  <a16:creationId xmlns:a16="http://schemas.microsoft.com/office/drawing/2014/main" id="{86434798-A1E5-4EED-E015-E63ADB3B817E}"/>
                </a:ext>
              </a:extLst>
            </p:cNvPr>
            <p:cNvSpPr/>
            <p:nvPr/>
          </p:nvSpPr>
          <p:spPr>
            <a:xfrm rot="16200000" flipV="1">
              <a:off x="3710721" y="3937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Paralelogramo 53">
              <a:extLst>
                <a:ext uri="{FF2B5EF4-FFF2-40B4-BE49-F238E27FC236}">
                  <a16:creationId xmlns:a16="http://schemas.microsoft.com/office/drawing/2014/main" id="{DF982A51-505C-6A63-75DF-23C5DE86E829}"/>
                </a:ext>
              </a:extLst>
            </p:cNvPr>
            <p:cNvSpPr/>
            <p:nvPr/>
          </p:nvSpPr>
          <p:spPr>
            <a:xfrm rot="16200000" flipV="1">
              <a:off x="3863121" y="4090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Paralelogramo 54">
              <a:extLst>
                <a:ext uri="{FF2B5EF4-FFF2-40B4-BE49-F238E27FC236}">
                  <a16:creationId xmlns:a16="http://schemas.microsoft.com/office/drawing/2014/main" id="{C9443FA4-5A2E-AC4C-C263-CD537C25AB3E}"/>
                </a:ext>
              </a:extLst>
            </p:cNvPr>
            <p:cNvSpPr/>
            <p:nvPr/>
          </p:nvSpPr>
          <p:spPr>
            <a:xfrm rot="16200000" flipV="1">
              <a:off x="4015521" y="4242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Paralelogramo 55">
              <a:extLst>
                <a:ext uri="{FF2B5EF4-FFF2-40B4-BE49-F238E27FC236}">
                  <a16:creationId xmlns:a16="http://schemas.microsoft.com/office/drawing/2014/main" id="{9D3C96DC-5ECC-50A7-D9C6-488C2ABEA9B7}"/>
                </a:ext>
              </a:extLst>
            </p:cNvPr>
            <p:cNvSpPr/>
            <p:nvPr/>
          </p:nvSpPr>
          <p:spPr>
            <a:xfrm rot="16200000" flipV="1">
              <a:off x="4167921" y="4394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Paralelogramo 56">
              <a:extLst>
                <a:ext uri="{FF2B5EF4-FFF2-40B4-BE49-F238E27FC236}">
                  <a16:creationId xmlns:a16="http://schemas.microsoft.com/office/drawing/2014/main" id="{D0A01E93-7BC1-7BB5-0363-5FB42F795365}"/>
                </a:ext>
              </a:extLst>
            </p:cNvPr>
            <p:cNvSpPr/>
            <p:nvPr/>
          </p:nvSpPr>
          <p:spPr>
            <a:xfrm rot="16200000" flipV="1">
              <a:off x="4320321" y="45473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Paralelogramo 57">
              <a:extLst>
                <a:ext uri="{FF2B5EF4-FFF2-40B4-BE49-F238E27FC236}">
                  <a16:creationId xmlns:a16="http://schemas.microsoft.com/office/drawing/2014/main" id="{FE717E8C-D5BD-AA04-8F8F-55DF2DF07D93}"/>
                </a:ext>
              </a:extLst>
            </p:cNvPr>
            <p:cNvSpPr/>
            <p:nvPr/>
          </p:nvSpPr>
          <p:spPr>
            <a:xfrm rot="16200000" flipV="1">
              <a:off x="4472721" y="46997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Paralelogramo 58">
              <a:extLst>
                <a:ext uri="{FF2B5EF4-FFF2-40B4-BE49-F238E27FC236}">
                  <a16:creationId xmlns:a16="http://schemas.microsoft.com/office/drawing/2014/main" id="{1DE0F569-4958-B692-FCBA-A40D7AA6E247}"/>
                </a:ext>
              </a:extLst>
            </p:cNvPr>
            <p:cNvSpPr/>
            <p:nvPr/>
          </p:nvSpPr>
          <p:spPr>
            <a:xfrm rot="16200000" flipV="1">
              <a:off x="4625121" y="48521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Paralelogramo 59">
              <a:extLst>
                <a:ext uri="{FF2B5EF4-FFF2-40B4-BE49-F238E27FC236}">
                  <a16:creationId xmlns:a16="http://schemas.microsoft.com/office/drawing/2014/main" id="{C3C33C22-E2CC-C31F-B69E-D0B667253BDC}"/>
                </a:ext>
              </a:extLst>
            </p:cNvPr>
            <p:cNvSpPr/>
            <p:nvPr/>
          </p:nvSpPr>
          <p:spPr>
            <a:xfrm rot="16200000" flipV="1">
              <a:off x="4777521" y="50045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Paralelogramo 60">
              <a:extLst>
                <a:ext uri="{FF2B5EF4-FFF2-40B4-BE49-F238E27FC236}">
                  <a16:creationId xmlns:a16="http://schemas.microsoft.com/office/drawing/2014/main" id="{8B432366-237F-7824-D681-5054585556B0}"/>
                </a:ext>
              </a:extLst>
            </p:cNvPr>
            <p:cNvSpPr/>
            <p:nvPr/>
          </p:nvSpPr>
          <p:spPr>
            <a:xfrm rot="16200000" flipV="1">
              <a:off x="4929921" y="5156942"/>
              <a:ext cx="1027121" cy="695435"/>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9" name="Rectángulo: esquinas redondeadas 88">
            <a:extLst>
              <a:ext uri="{FF2B5EF4-FFF2-40B4-BE49-F238E27FC236}">
                <a16:creationId xmlns:a16="http://schemas.microsoft.com/office/drawing/2014/main" id="{3D386A86-CD5E-56E7-CA4D-6733959E2141}"/>
              </a:ext>
            </a:extLst>
          </p:cNvPr>
          <p:cNvSpPr/>
          <p:nvPr/>
        </p:nvSpPr>
        <p:spPr>
          <a:xfrm>
            <a:off x="3693920" y="2200176"/>
            <a:ext cx="451937" cy="24856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90" name="Rectángulo: esquinas redondeadas 89">
            <a:extLst>
              <a:ext uri="{FF2B5EF4-FFF2-40B4-BE49-F238E27FC236}">
                <a16:creationId xmlns:a16="http://schemas.microsoft.com/office/drawing/2014/main" id="{C65399F5-F108-B296-AE80-73E0BAE52387}"/>
              </a:ext>
            </a:extLst>
          </p:cNvPr>
          <p:cNvSpPr/>
          <p:nvPr/>
        </p:nvSpPr>
        <p:spPr>
          <a:xfrm>
            <a:off x="7966715" y="2266048"/>
            <a:ext cx="451937" cy="24856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DROPOUT (rate=0.5)</a:t>
            </a:r>
          </a:p>
        </p:txBody>
      </p:sp>
      <p:sp>
        <p:nvSpPr>
          <p:cNvPr id="91" name="Rectángulo: esquinas redondeadas 90">
            <a:extLst>
              <a:ext uri="{FF2B5EF4-FFF2-40B4-BE49-F238E27FC236}">
                <a16:creationId xmlns:a16="http://schemas.microsoft.com/office/drawing/2014/main" id="{D8B57D1E-29DE-E840-0F6E-879FBE72AD8B}"/>
              </a:ext>
            </a:extLst>
          </p:cNvPr>
          <p:cNvSpPr/>
          <p:nvPr/>
        </p:nvSpPr>
        <p:spPr>
          <a:xfrm>
            <a:off x="8856234" y="1325386"/>
            <a:ext cx="451937" cy="417917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ES" sz="1600" dirty="0"/>
              <a:t>FLATTEN LAYER</a:t>
            </a:r>
          </a:p>
        </p:txBody>
      </p:sp>
      <p:sp>
        <p:nvSpPr>
          <p:cNvPr id="92" name="CuadroTexto 91">
            <a:extLst>
              <a:ext uri="{FF2B5EF4-FFF2-40B4-BE49-F238E27FC236}">
                <a16:creationId xmlns:a16="http://schemas.microsoft.com/office/drawing/2014/main" id="{46C05401-36EB-EFD6-534C-1447E4F0DEF0}"/>
              </a:ext>
            </a:extLst>
          </p:cNvPr>
          <p:cNvSpPr txBox="1"/>
          <p:nvPr/>
        </p:nvSpPr>
        <p:spPr>
          <a:xfrm rot="18890799">
            <a:off x="974243" y="2134379"/>
            <a:ext cx="1955366" cy="584775"/>
          </a:xfrm>
          <a:prstGeom prst="rect">
            <a:avLst/>
          </a:prstGeom>
          <a:noFill/>
        </p:spPr>
        <p:txBody>
          <a:bodyPr wrap="square" rtlCol="0">
            <a:spAutoFit/>
          </a:bodyPr>
          <a:lstStyle/>
          <a:p>
            <a:pPr algn="ctr"/>
            <a:r>
              <a:rPr lang="en-US" sz="1600" dirty="0">
                <a:latin typeface="Encode Sans"/>
              </a:rPr>
              <a:t>Convolutional layer (8 filters)</a:t>
            </a:r>
          </a:p>
        </p:txBody>
      </p:sp>
      <p:sp>
        <p:nvSpPr>
          <p:cNvPr id="93" name="CuadroTexto 92">
            <a:extLst>
              <a:ext uri="{FF2B5EF4-FFF2-40B4-BE49-F238E27FC236}">
                <a16:creationId xmlns:a16="http://schemas.microsoft.com/office/drawing/2014/main" id="{B5659ACD-0B0E-8374-CF6F-4FC5E166A4D7}"/>
              </a:ext>
            </a:extLst>
          </p:cNvPr>
          <p:cNvSpPr txBox="1"/>
          <p:nvPr/>
        </p:nvSpPr>
        <p:spPr>
          <a:xfrm rot="18890799">
            <a:off x="2112900" y="2692961"/>
            <a:ext cx="1471602" cy="338554"/>
          </a:xfrm>
          <a:prstGeom prst="rect">
            <a:avLst/>
          </a:prstGeom>
          <a:noFill/>
        </p:spPr>
        <p:txBody>
          <a:bodyPr wrap="square" rtlCol="0">
            <a:spAutoFit/>
          </a:bodyPr>
          <a:lstStyle/>
          <a:p>
            <a:pPr algn="ctr"/>
            <a:r>
              <a:rPr lang="en-US" sz="1600" dirty="0">
                <a:latin typeface="Encode Sans"/>
              </a:rPr>
              <a:t>Pooling layer</a:t>
            </a:r>
          </a:p>
        </p:txBody>
      </p:sp>
      <p:sp>
        <p:nvSpPr>
          <p:cNvPr id="94" name="CuadroTexto 93">
            <a:extLst>
              <a:ext uri="{FF2B5EF4-FFF2-40B4-BE49-F238E27FC236}">
                <a16:creationId xmlns:a16="http://schemas.microsoft.com/office/drawing/2014/main" id="{3C03E0CF-17B1-F91D-828A-FF9B458A9317}"/>
              </a:ext>
            </a:extLst>
          </p:cNvPr>
          <p:cNvSpPr txBox="1"/>
          <p:nvPr/>
        </p:nvSpPr>
        <p:spPr>
          <a:xfrm rot="18890799">
            <a:off x="4248005" y="1296461"/>
            <a:ext cx="1955366" cy="584775"/>
          </a:xfrm>
          <a:prstGeom prst="rect">
            <a:avLst/>
          </a:prstGeom>
          <a:noFill/>
        </p:spPr>
        <p:txBody>
          <a:bodyPr wrap="square" rtlCol="0">
            <a:spAutoFit/>
          </a:bodyPr>
          <a:lstStyle/>
          <a:p>
            <a:pPr algn="ctr"/>
            <a:r>
              <a:rPr lang="en-US" sz="1600" dirty="0">
                <a:latin typeface="Encode Sans"/>
              </a:rPr>
              <a:t>Convolutional layer (16 filters)</a:t>
            </a:r>
          </a:p>
        </p:txBody>
      </p:sp>
      <p:sp>
        <p:nvSpPr>
          <p:cNvPr id="95" name="CuadroTexto 94">
            <a:extLst>
              <a:ext uri="{FF2B5EF4-FFF2-40B4-BE49-F238E27FC236}">
                <a16:creationId xmlns:a16="http://schemas.microsoft.com/office/drawing/2014/main" id="{6C6FBA61-BAB6-52C0-F5B9-22058F998704}"/>
              </a:ext>
            </a:extLst>
          </p:cNvPr>
          <p:cNvSpPr txBox="1"/>
          <p:nvPr/>
        </p:nvSpPr>
        <p:spPr>
          <a:xfrm rot="18890799">
            <a:off x="5978817" y="2257489"/>
            <a:ext cx="1471602" cy="338554"/>
          </a:xfrm>
          <a:prstGeom prst="rect">
            <a:avLst/>
          </a:prstGeom>
          <a:noFill/>
        </p:spPr>
        <p:txBody>
          <a:bodyPr wrap="square" rtlCol="0">
            <a:spAutoFit/>
          </a:bodyPr>
          <a:lstStyle/>
          <a:p>
            <a:pPr algn="ctr"/>
            <a:r>
              <a:rPr lang="en-US" sz="1600" dirty="0">
                <a:latin typeface="Encode Sans"/>
              </a:rPr>
              <a:t>Pooling layer</a:t>
            </a:r>
          </a:p>
        </p:txBody>
      </p:sp>
      <p:sp>
        <p:nvSpPr>
          <p:cNvPr id="96" name="Abrir llave 95">
            <a:extLst>
              <a:ext uri="{FF2B5EF4-FFF2-40B4-BE49-F238E27FC236}">
                <a16:creationId xmlns:a16="http://schemas.microsoft.com/office/drawing/2014/main" id="{DDD122B0-55EE-5754-FF61-091A62FA15CB}"/>
              </a:ext>
            </a:extLst>
          </p:cNvPr>
          <p:cNvSpPr/>
          <p:nvPr/>
        </p:nvSpPr>
        <p:spPr>
          <a:xfrm rot="16200000">
            <a:off x="4684629" y="2196393"/>
            <a:ext cx="353646" cy="761259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7" name="CuadroTexto 96">
            <a:extLst>
              <a:ext uri="{FF2B5EF4-FFF2-40B4-BE49-F238E27FC236}">
                <a16:creationId xmlns:a16="http://schemas.microsoft.com/office/drawing/2014/main" id="{C9899A7B-27B5-57AE-9A10-2CD96B1705AE}"/>
              </a:ext>
            </a:extLst>
          </p:cNvPr>
          <p:cNvSpPr txBox="1"/>
          <p:nvPr/>
        </p:nvSpPr>
        <p:spPr>
          <a:xfrm>
            <a:off x="4195506" y="6223965"/>
            <a:ext cx="2210601" cy="400110"/>
          </a:xfrm>
          <a:prstGeom prst="rect">
            <a:avLst/>
          </a:prstGeom>
          <a:noFill/>
        </p:spPr>
        <p:txBody>
          <a:bodyPr wrap="square">
            <a:spAutoFit/>
          </a:bodyPr>
          <a:lstStyle/>
          <a:p>
            <a:pPr algn="ctr"/>
            <a:r>
              <a:rPr kumimoji="0" lang="en" sz="2000" b="1" i="0" u="none" strike="noStrike" kern="0" cap="none" spc="0" normalizeH="0" baseline="0" noProof="0" dirty="0">
                <a:ln>
                  <a:noFill/>
                </a:ln>
                <a:solidFill>
                  <a:schemeClr val="accent2"/>
                </a:solidFill>
                <a:effectLst/>
                <a:uLnTx/>
                <a:uFillTx/>
                <a:sym typeface="Encode Sans"/>
              </a:rPr>
              <a:t>Feature extraction</a:t>
            </a:r>
          </a:p>
        </p:txBody>
      </p:sp>
      <p:sp>
        <p:nvSpPr>
          <p:cNvPr id="98" name="CuadroTexto 97">
            <a:extLst>
              <a:ext uri="{FF2B5EF4-FFF2-40B4-BE49-F238E27FC236}">
                <a16:creationId xmlns:a16="http://schemas.microsoft.com/office/drawing/2014/main" id="{69DC895A-47B5-3A14-368F-B854097E0BFB}"/>
              </a:ext>
            </a:extLst>
          </p:cNvPr>
          <p:cNvSpPr txBox="1"/>
          <p:nvPr/>
        </p:nvSpPr>
        <p:spPr>
          <a:xfrm>
            <a:off x="956678" y="5147373"/>
            <a:ext cx="1495489" cy="523220"/>
          </a:xfrm>
          <a:prstGeom prst="rect">
            <a:avLst/>
          </a:prstGeom>
          <a:noFill/>
        </p:spPr>
        <p:txBody>
          <a:bodyPr wrap="square" rtlCol="0">
            <a:spAutoFit/>
          </a:bodyPr>
          <a:lstStyle/>
          <a:p>
            <a:pPr algn="ctr"/>
            <a:r>
              <a:rPr lang="en-US" sz="1400" dirty="0">
                <a:latin typeface="Encode Sans"/>
              </a:rPr>
              <a:t>Kernel size = (5,5)</a:t>
            </a:r>
          </a:p>
          <a:p>
            <a:pPr algn="ctr"/>
            <a:r>
              <a:rPr lang="en-US" sz="1400" dirty="0">
                <a:latin typeface="Encode Sans"/>
              </a:rPr>
              <a:t>Stride = (2,2)</a:t>
            </a:r>
          </a:p>
        </p:txBody>
      </p:sp>
      <p:sp>
        <p:nvSpPr>
          <p:cNvPr id="99" name="CuadroTexto 98">
            <a:extLst>
              <a:ext uri="{FF2B5EF4-FFF2-40B4-BE49-F238E27FC236}">
                <a16:creationId xmlns:a16="http://schemas.microsoft.com/office/drawing/2014/main" id="{0073D4C2-680C-325E-0EC6-C4F7648DFCBF}"/>
              </a:ext>
            </a:extLst>
          </p:cNvPr>
          <p:cNvSpPr txBox="1"/>
          <p:nvPr/>
        </p:nvSpPr>
        <p:spPr>
          <a:xfrm>
            <a:off x="2498806" y="5144353"/>
            <a:ext cx="1495489" cy="523220"/>
          </a:xfrm>
          <a:prstGeom prst="rect">
            <a:avLst/>
          </a:prstGeom>
          <a:noFill/>
        </p:spPr>
        <p:txBody>
          <a:bodyPr wrap="square" rtlCol="0">
            <a:spAutoFit/>
          </a:bodyPr>
          <a:lstStyle/>
          <a:p>
            <a:pPr algn="ctr"/>
            <a:r>
              <a:rPr lang="en-US" sz="1400" dirty="0">
                <a:latin typeface="Encode Sans"/>
              </a:rPr>
              <a:t>Pool size = (2,2)</a:t>
            </a:r>
          </a:p>
          <a:p>
            <a:pPr algn="ctr"/>
            <a:r>
              <a:rPr lang="en-US" sz="1400" dirty="0">
                <a:latin typeface="Encode Sans"/>
              </a:rPr>
              <a:t>Stride = (2,2)</a:t>
            </a:r>
          </a:p>
        </p:txBody>
      </p:sp>
      <p:sp>
        <p:nvSpPr>
          <p:cNvPr id="100" name="CuadroTexto 99">
            <a:extLst>
              <a:ext uri="{FF2B5EF4-FFF2-40B4-BE49-F238E27FC236}">
                <a16:creationId xmlns:a16="http://schemas.microsoft.com/office/drawing/2014/main" id="{CDFDDDF6-274D-2F51-7E1D-83C5C99B1CC8}"/>
              </a:ext>
            </a:extLst>
          </p:cNvPr>
          <p:cNvSpPr txBox="1"/>
          <p:nvPr/>
        </p:nvSpPr>
        <p:spPr>
          <a:xfrm>
            <a:off x="5185937" y="5126053"/>
            <a:ext cx="1495489" cy="523220"/>
          </a:xfrm>
          <a:prstGeom prst="rect">
            <a:avLst/>
          </a:prstGeom>
          <a:noFill/>
        </p:spPr>
        <p:txBody>
          <a:bodyPr wrap="square" rtlCol="0">
            <a:spAutoFit/>
          </a:bodyPr>
          <a:lstStyle/>
          <a:p>
            <a:pPr algn="ctr"/>
            <a:r>
              <a:rPr lang="en-US" sz="1400" dirty="0">
                <a:latin typeface="Encode Sans"/>
              </a:rPr>
              <a:t>Kernel size = (3,3)</a:t>
            </a:r>
          </a:p>
          <a:p>
            <a:pPr algn="ctr"/>
            <a:r>
              <a:rPr lang="en-US" sz="1400" dirty="0">
                <a:latin typeface="Encode Sans"/>
              </a:rPr>
              <a:t>Stride = (2,2)</a:t>
            </a:r>
          </a:p>
        </p:txBody>
      </p:sp>
      <p:sp>
        <p:nvSpPr>
          <p:cNvPr id="101" name="CuadroTexto 100">
            <a:extLst>
              <a:ext uri="{FF2B5EF4-FFF2-40B4-BE49-F238E27FC236}">
                <a16:creationId xmlns:a16="http://schemas.microsoft.com/office/drawing/2014/main" id="{4F5F3DBA-22A4-08AF-4E02-83A01610DFE1}"/>
              </a:ext>
            </a:extLst>
          </p:cNvPr>
          <p:cNvSpPr txBox="1"/>
          <p:nvPr/>
        </p:nvSpPr>
        <p:spPr>
          <a:xfrm>
            <a:off x="6728065" y="5123033"/>
            <a:ext cx="1495489" cy="523220"/>
          </a:xfrm>
          <a:prstGeom prst="rect">
            <a:avLst/>
          </a:prstGeom>
          <a:noFill/>
        </p:spPr>
        <p:txBody>
          <a:bodyPr wrap="square" rtlCol="0">
            <a:spAutoFit/>
          </a:bodyPr>
          <a:lstStyle/>
          <a:p>
            <a:pPr algn="ctr"/>
            <a:r>
              <a:rPr lang="en-US" sz="1400" dirty="0">
                <a:latin typeface="Encode Sans"/>
              </a:rPr>
              <a:t>Pool size = (2,2)</a:t>
            </a:r>
          </a:p>
          <a:p>
            <a:pPr algn="ctr"/>
            <a:r>
              <a:rPr lang="en-US" sz="1400" dirty="0">
                <a:latin typeface="Encode Sans"/>
              </a:rPr>
              <a:t>Stride = (2,2)</a:t>
            </a:r>
          </a:p>
        </p:txBody>
      </p:sp>
      <p:sp>
        <p:nvSpPr>
          <p:cNvPr id="102" name="Flecha: a la derecha 101">
            <a:extLst>
              <a:ext uri="{FF2B5EF4-FFF2-40B4-BE49-F238E27FC236}">
                <a16:creationId xmlns:a16="http://schemas.microsoft.com/office/drawing/2014/main" id="{C31EDE8A-8356-ECCB-6C9F-F23B59B5A6FD}"/>
              </a:ext>
            </a:extLst>
          </p:cNvPr>
          <p:cNvSpPr/>
          <p:nvPr/>
        </p:nvSpPr>
        <p:spPr>
          <a:xfrm>
            <a:off x="9679923" y="3092035"/>
            <a:ext cx="1803056" cy="770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1.024 features</a:t>
            </a:r>
          </a:p>
        </p:txBody>
      </p:sp>
    </p:spTree>
    <p:extLst>
      <p:ext uri="{BB962C8B-B14F-4D97-AF65-F5344CB8AC3E}">
        <p14:creationId xmlns:p14="http://schemas.microsoft.com/office/powerpoint/2010/main" val="301228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500"/>
                                        <p:tgtEl>
                                          <p:spTgt spid="9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500"/>
                                        <p:tgtEl>
                                          <p:spTgt spid="10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p:bldP spid="93" grpId="0"/>
      <p:bldP spid="94" grpId="0"/>
      <p:bldP spid="95" grpId="0"/>
      <p:bldP spid="96" grpId="0" animBg="1"/>
      <p:bldP spid="97" grpId="0"/>
      <p:bldP spid="98" grpId="0"/>
      <p:bldP spid="99" grpId="0"/>
      <p:bldP spid="100" grpId="0"/>
      <p:bldP spid="101" grpId="0"/>
      <p:bldP spid="102" grpId="0" animBg="1"/>
    </p:bldLst>
  </p:timing>
</p:sld>
</file>

<file path=ppt/theme/theme1.xml><?xml version="1.0" encoding="utf-8"?>
<a:theme xmlns:a="http://schemas.openxmlformats.org/drawingml/2006/main" name="Tema de Office">
  <a:themeElements>
    <a:clrScheme name="Intermedio">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564</Words>
  <Application>Microsoft Office PowerPoint</Application>
  <PresentationFormat>Panorámica</PresentationFormat>
  <Paragraphs>137</Paragraphs>
  <Slides>15</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Encode Sans</vt:lpstr>
      <vt:lpstr>Tema de Office</vt:lpstr>
      <vt:lpstr>Presentación de PowerPoint</vt:lpstr>
      <vt:lpstr>Presentación de PowerPoint</vt:lpstr>
      <vt:lpstr>  Introduction to the Machine Learning project</vt:lpstr>
      <vt:lpstr>  Introduction to the Machine Learning project</vt:lpstr>
      <vt:lpstr>  Introduction to the Machine Learning project</vt:lpstr>
      <vt:lpstr>  Product and associated defectology</vt:lpstr>
      <vt:lpstr>  Product and associated defectology</vt:lpstr>
      <vt:lpstr>  Modeling</vt:lpstr>
      <vt:lpstr>  Modeling</vt:lpstr>
      <vt:lpstr>  Modeling</vt:lpstr>
      <vt:lpstr>  Modeling</vt:lpstr>
      <vt:lpstr>  Modeling</vt:lpstr>
      <vt:lpstr>  Modeling</vt:lpstr>
      <vt:lpstr>  Modeling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Garcia Alvarez, Rogelio</dc:creator>
  <cp:lastModifiedBy>Garcia Alvarez, Rogelio</cp:lastModifiedBy>
  <cp:revision>44</cp:revision>
  <dcterms:created xsi:type="dcterms:W3CDTF">2023-12-29T09:14:27Z</dcterms:created>
  <dcterms:modified xsi:type="dcterms:W3CDTF">2024-04-07T17:16:10Z</dcterms:modified>
</cp:coreProperties>
</file>